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2"/>
  </p:sldMasterIdLst>
  <p:notesMasterIdLst>
    <p:notesMasterId r:id="rId34"/>
  </p:notesMasterIdLst>
  <p:handoutMasterIdLst>
    <p:handoutMasterId r:id="rId35"/>
  </p:handoutMasterIdLst>
  <p:sldIdLst>
    <p:sldId id="256" r:id="rId3"/>
    <p:sldId id="271" r:id="rId4"/>
    <p:sldId id="287" r:id="rId5"/>
    <p:sldId id="285" r:id="rId6"/>
    <p:sldId id="269" r:id="rId7"/>
    <p:sldId id="277" r:id="rId8"/>
    <p:sldId id="272" r:id="rId9"/>
    <p:sldId id="278" r:id="rId10"/>
    <p:sldId id="258" r:id="rId11"/>
    <p:sldId id="261" r:id="rId12"/>
    <p:sldId id="263" r:id="rId13"/>
    <p:sldId id="273" r:id="rId14"/>
    <p:sldId id="289" r:id="rId15"/>
    <p:sldId id="290" r:id="rId16"/>
    <p:sldId id="291" r:id="rId17"/>
    <p:sldId id="292" r:id="rId18"/>
    <p:sldId id="295" r:id="rId19"/>
    <p:sldId id="296" r:id="rId20"/>
    <p:sldId id="293" r:id="rId21"/>
    <p:sldId id="294" r:id="rId22"/>
    <p:sldId id="297" r:id="rId23"/>
    <p:sldId id="298" r:id="rId24"/>
    <p:sldId id="265" r:id="rId25"/>
    <p:sldId id="268" r:id="rId26"/>
    <p:sldId id="274" r:id="rId27"/>
    <p:sldId id="275" r:id="rId28"/>
    <p:sldId id="276" r:id="rId29"/>
    <p:sldId id="279" r:id="rId30"/>
    <p:sldId id="280" r:id="rId31"/>
    <p:sldId id="282" r:id="rId32"/>
    <p:sldId id="284" r:id="rId33"/>
  </p:sldIdLst>
  <p:sldSz cx="12188825"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xmlns="">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p:scale>
          <a:sx n="60" d="100"/>
          <a:sy n="60" d="100"/>
        </p:scale>
        <p:origin x="-78" y="-318"/>
      </p:cViewPr>
      <p:guideLst>
        <p:guide orient="horz" pos="2160"/>
        <p:guide orient="horz" pos="384"/>
        <p:guide orient="horz" pos="3792"/>
        <p:guide pos="959"/>
        <p:guide pos="6719"/>
      </p:guideLst>
    </p:cSldViewPr>
  </p:slideViewPr>
  <p:notesTextViewPr>
    <p:cViewPr>
      <p:scale>
        <a:sx n="3" d="2"/>
        <a:sy n="3" d="2"/>
      </p:scale>
      <p:origin x="0" y="0"/>
    </p:cViewPr>
  </p:notesTextViewPr>
  <p:notesViewPr>
    <p:cSldViewPr showGuides="1">
      <p:cViewPr varScale="1">
        <p:scale>
          <a:sx n="84" d="100"/>
          <a:sy n="84" d="100"/>
        </p:scale>
        <p:origin x="1002" y="6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ja-JP" dirty="0"/>
              <a:t>年間</a:t>
            </a:r>
            <a:r>
              <a:rPr lang="ja-JP" dirty="0" smtClean="0"/>
              <a:t>予算</a:t>
            </a:r>
            <a:r>
              <a:rPr lang="en-US" altLang="ja-JP" dirty="0" smtClean="0"/>
              <a:t>120</a:t>
            </a:r>
            <a:r>
              <a:rPr lang="ja-JP" dirty="0" smtClean="0"/>
              <a:t>万円</a:t>
            </a:r>
            <a:endParaRPr lang="ja-JP" dirty="0"/>
          </a:p>
        </c:rich>
      </c:tx>
      <c:layout/>
      <c:overlay val="0"/>
      <c:spPr>
        <a:noFill/>
        <a:ln>
          <a:noFill/>
        </a:ln>
        <a:effectLst/>
      </c:spPr>
    </c:title>
    <c:autoTitleDeleted val="0"/>
    <c:plotArea>
      <c:layout/>
      <c:ofPieChart>
        <c:ofPieType val="bar"/>
        <c:varyColors val="1"/>
        <c:ser>
          <c:idx val="0"/>
          <c:order val="0"/>
          <c:tx>
            <c:strRef>
              <c:f>Sheet1!$B$1</c:f>
              <c:strCache>
                <c:ptCount val="1"/>
                <c:pt idx="0">
                  <c:v>年間支出</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Sheet1!$A$2:$A$3</c:f>
              <c:strCache>
                <c:ptCount val="2"/>
                <c:pt idx="0">
                  <c:v>諸会費支出　60万円</c:v>
                </c:pt>
                <c:pt idx="1">
                  <c:v>クラブ運営費　60万円</c:v>
                </c:pt>
              </c:strCache>
            </c:strRef>
          </c:cat>
          <c:val>
            <c:numRef>
              <c:f>Sheet1!$B$2:$B$3</c:f>
              <c:numCache>
                <c:formatCode>General</c:formatCode>
                <c:ptCount val="2"/>
                <c:pt idx="0">
                  <c:v>600000</c:v>
                </c:pt>
                <c:pt idx="1">
                  <c:v>600000</c:v>
                </c:pt>
              </c:numCache>
            </c:numRef>
          </c:val>
        </c:ser>
        <c:dLbls>
          <c:showLegendKey val="0"/>
          <c:showVal val="0"/>
          <c:showCatName val="0"/>
          <c:showSerName val="0"/>
          <c:showPercent val="0"/>
          <c:showBubbleSize val="0"/>
          <c:showLeaderLines val="1"/>
        </c:dLbls>
        <c:gapWidth val="100"/>
        <c:splitType val="pos"/>
        <c:splitPos val="1"/>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出席</c:v>
                </c:pt>
              </c:strCache>
            </c:strRef>
          </c:tx>
          <c:spPr>
            <a:solidFill>
              <a:schemeClr val="accent1"/>
            </a:solidFill>
            <a:ln>
              <a:noFill/>
            </a:ln>
            <a:effectLst/>
          </c:spPr>
          <c:invertIfNegative val="0"/>
          <c:cat>
            <c:strRef>
              <c:f>Sheet1!$A$2:$A$3</c:f>
              <c:strCache>
                <c:ptCount val="2"/>
                <c:pt idx="0">
                  <c:v>35名</c:v>
                </c:pt>
                <c:pt idx="1">
                  <c:v>70名</c:v>
                </c:pt>
              </c:strCache>
            </c:strRef>
          </c:cat>
          <c:val>
            <c:numRef>
              <c:f>Sheet1!$B$2:$B$3</c:f>
              <c:numCache>
                <c:formatCode>General</c:formatCode>
                <c:ptCount val="2"/>
                <c:pt idx="0">
                  <c:v>35</c:v>
                </c:pt>
                <c:pt idx="1">
                  <c:v>35</c:v>
                </c:pt>
              </c:numCache>
            </c:numRef>
          </c:val>
        </c:ser>
        <c:ser>
          <c:idx val="1"/>
          <c:order val="1"/>
          <c:tx>
            <c:strRef>
              <c:f>Sheet1!$C$1</c:f>
              <c:strCache>
                <c:ptCount val="1"/>
                <c:pt idx="0">
                  <c:v>欠席</c:v>
                </c:pt>
              </c:strCache>
            </c:strRef>
          </c:tx>
          <c:spPr>
            <a:solidFill>
              <a:schemeClr val="accent2"/>
            </a:solidFill>
            <a:ln>
              <a:noFill/>
            </a:ln>
            <a:effectLst/>
          </c:spPr>
          <c:invertIfNegative val="0"/>
          <c:cat>
            <c:strRef>
              <c:f>Sheet1!$A$2:$A$3</c:f>
              <c:strCache>
                <c:ptCount val="2"/>
                <c:pt idx="0">
                  <c:v>35名</c:v>
                </c:pt>
                <c:pt idx="1">
                  <c:v>70名</c:v>
                </c:pt>
              </c:strCache>
            </c:strRef>
          </c:cat>
          <c:val>
            <c:numRef>
              <c:f>Sheet1!$C$2:$C$3</c:f>
              <c:numCache>
                <c:formatCode>General</c:formatCode>
                <c:ptCount val="2"/>
                <c:pt idx="0">
                  <c:v>0</c:v>
                </c:pt>
                <c:pt idx="1">
                  <c:v>35</c:v>
                </c:pt>
              </c:numCache>
            </c:numRef>
          </c:val>
        </c:ser>
        <c:dLbls>
          <c:showLegendKey val="0"/>
          <c:showVal val="0"/>
          <c:showCatName val="0"/>
          <c:showSerName val="0"/>
          <c:showPercent val="0"/>
          <c:showBubbleSize val="0"/>
        </c:dLbls>
        <c:gapWidth val="150"/>
        <c:overlap val="100"/>
        <c:axId val="93517696"/>
        <c:axId val="93519232"/>
      </c:barChart>
      <c:catAx>
        <c:axId val="9351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19232"/>
        <c:crosses val="autoZero"/>
        <c:auto val="1"/>
        <c:lblAlgn val="ctr"/>
        <c:lblOffset val="100"/>
        <c:noMultiLvlLbl val="0"/>
      </c:catAx>
      <c:valAx>
        <c:axId val="9351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17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4894B-FA91-4D77-9AFC-8471D713C4B1}" type="doc">
      <dgm:prSet loTypeId="urn:microsoft.com/office/officeart/2008/layout/RadialCluster" loCatId="relationship" qsTypeId="urn:microsoft.com/office/officeart/2005/8/quickstyle/3d2" qsCatId="3D" csTypeId="urn:microsoft.com/office/officeart/2005/8/colors/colorful3" csCatId="colorful" phldr="1"/>
      <dgm:spPr/>
      <dgm:t>
        <a:bodyPr/>
        <a:lstStyle/>
        <a:p>
          <a:endParaRPr kumimoji="1" lang="ja-JP" altLang="en-US"/>
        </a:p>
      </dgm:t>
    </dgm:pt>
    <dgm:pt modelId="{29DA8E41-9572-48B2-9B77-00AC41C87E16}">
      <dgm:prSet phldrT="[テキスト]"/>
      <dgm:spPr/>
      <dgm:t>
        <a:bodyPr/>
        <a:lstStyle/>
        <a:p>
          <a:r>
            <a:rPr kumimoji="1" lang="en-US" altLang="ja-JP" dirty="0"/>
            <a:t>FWT</a:t>
          </a:r>
          <a:endParaRPr kumimoji="1" lang="ja-JP" altLang="en-US" dirty="0"/>
        </a:p>
      </dgm:t>
    </dgm:pt>
    <dgm:pt modelId="{EA40ED32-49C7-49C9-802D-22A5F9B9B17A}" type="parTrans" cxnId="{3A6EDB83-8A48-42A7-ADB0-B7F74F056E78}">
      <dgm:prSet/>
      <dgm:spPr/>
      <dgm:t>
        <a:bodyPr/>
        <a:lstStyle/>
        <a:p>
          <a:endParaRPr kumimoji="1" lang="ja-JP" altLang="en-US"/>
        </a:p>
      </dgm:t>
    </dgm:pt>
    <dgm:pt modelId="{523F0DEA-3CC7-45CE-8972-5FDFEF8B0A96}" type="sibTrans" cxnId="{3A6EDB83-8A48-42A7-ADB0-B7F74F056E78}">
      <dgm:prSet/>
      <dgm:spPr/>
      <dgm:t>
        <a:bodyPr/>
        <a:lstStyle/>
        <a:p>
          <a:endParaRPr kumimoji="1" lang="ja-JP" altLang="en-US"/>
        </a:p>
      </dgm:t>
    </dgm:pt>
    <dgm:pt modelId="{9B56CB05-4B5F-4782-9CA2-036395A30D06}">
      <dgm:prSet phldrT="[テキスト]"/>
      <dgm:spPr/>
      <dgm:t>
        <a:bodyPr/>
        <a:lstStyle/>
        <a:p>
          <a:r>
            <a:rPr kumimoji="1" lang="ja-JP" altLang="en-US" dirty="0"/>
            <a:t>会員増強</a:t>
          </a:r>
        </a:p>
        <a:p>
          <a:r>
            <a:rPr kumimoji="1" lang="en-US" altLang="ja-JP" dirty="0"/>
            <a:t>GMT</a:t>
          </a:r>
          <a:endParaRPr kumimoji="1" lang="ja-JP" altLang="en-US" dirty="0"/>
        </a:p>
      </dgm:t>
    </dgm:pt>
    <dgm:pt modelId="{F68CFD0B-7796-4F35-97DD-3C6AF0DF4BB4}" type="parTrans" cxnId="{4606AC25-0F97-4A40-AC60-B00322005AAE}">
      <dgm:prSet/>
      <dgm:spPr/>
      <dgm:t>
        <a:bodyPr/>
        <a:lstStyle/>
        <a:p>
          <a:endParaRPr kumimoji="1" lang="ja-JP" altLang="en-US"/>
        </a:p>
      </dgm:t>
    </dgm:pt>
    <dgm:pt modelId="{CAD75FF7-549D-46A0-B3BD-039734CFA08F}" type="sibTrans" cxnId="{4606AC25-0F97-4A40-AC60-B00322005AAE}">
      <dgm:prSet/>
      <dgm:spPr/>
      <dgm:t>
        <a:bodyPr/>
        <a:lstStyle/>
        <a:p>
          <a:endParaRPr kumimoji="1" lang="ja-JP" altLang="en-US"/>
        </a:p>
      </dgm:t>
    </dgm:pt>
    <dgm:pt modelId="{A1BF1A2B-D051-4425-98F0-0F4ECBC6067D}">
      <dgm:prSet phldrT="[テキスト]"/>
      <dgm:spPr/>
      <dgm:t>
        <a:bodyPr/>
        <a:lstStyle/>
        <a:p>
          <a:r>
            <a:rPr kumimoji="1" lang="ja-JP" altLang="en-US"/>
            <a:t>奉仕</a:t>
          </a:r>
        </a:p>
        <a:p>
          <a:r>
            <a:rPr kumimoji="1" lang="en-US" altLang="ja-JP"/>
            <a:t>GST</a:t>
          </a:r>
          <a:endParaRPr kumimoji="1" lang="ja-JP" altLang="en-US"/>
        </a:p>
      </dgm:t>
    </dgm:pt>
    <dgm:pt modelId="{BD13267E-873E-44FC-8A9E-2D02204DE658}" type="parTrans" cxnId="{C01676DA-C3ED-4F35-A7AF-A10FD94BEF97}">
      <dgm:prSet/>
      <dgm:spPr/>
      <dgm:t>
        <a:bodyPr/>
        <a:lstStyle/>
        <a:p>
          <a:endParaRPr kumimoji="1" lang="ja-JP" altLang="en-US"/>
        </a:p>
      </dgm:t>
    </dgm:pt>
    <dgm:pt modelId="{A3D21AE1-043B-4050-8551-8E03041C8ECE}" type="sibTrans" cxnId="{C01676DA-C3ED-4F35-A7AF-A10FD94BEF97}">
      <dgm:prSet/>
      <dgm:spPr/>
      <dgm:t>
        <a:bodyPr/>
        <a:lstStyle/>
        <a:p>
          <a:endParaRPr kumimoji="1" lang="ja-JP" altLang="en-US"/>
        </a:p>
      </dgm:t>
    </dgm:pt>
    <dgm:pt modelId="{6D50D245-CCC1-49EB-AE5A-400830586831}">
      <dgm:prSet phldrT="[テキスト]"/>
      <dgm:spPr/>
      <dgm:t>
        <a:bodyPr/>
        <a:lstStyle/>
        <a:p>
          <a:r>
            <a:rPr kumimoji="1" lang="ja-JP" altLang="en-US" dirty="0" smtClean="0"/>
            <a:t>リーダー育成</a:t>
          </a:r>
          <a:endParaRPr kumimoji="1" lang="ja-JP" altLang="en-US" dirty="0"/>
        </a:p>
        <a:p>
          <a:r>
            <a:rPr kumimoji="1" lang="en-US" altLang="ja-JP" dirty="0"/>
            <a:t>GLT</a:t>
          </a:r>
        </a:p>
      </dgm:t>
    </dgm:pt>
    <dgm:pt modelId="{6630B7FE-E2C0-46A3-A107-23EF8814F015}" type="parTrans" cxnId="{1A684DD7-3945-4069-99E2-8F357775A5E9}">
      <dgm:prSet/>
      <dgm:spPr/>
      <dgm:t>
        <a:bodyPr/>
        <a:lstStyle/>
        <a:p>
          <a:endParaRPr kumimoji="1" lang="ja-JP" altLang="en-US"/>
        </a:p>
      </dgm:t>
    </dgm:pt>
    <dgm:pt modelId="{0AF36EA6-FEC2-4220-8700-2E0F6C0EBD97}" type="sibTrans" cxnId="{1A684DD7-3945-4069-99E2-8F357775A5E9}">
      <dgm:prSet/>
      <dgm:spPr/>
      <dgm:t>
        <a:bodyPr/>
        <a:lstStyle/>
        <a:p>
          <a:endParaRPr kumimoji="1" lang="ja-JP" altLang="en-US"/>
        </a:p>
      </dgm:t>
    </dgm:pt>
    <dgm:pt modelId="{2B430744-07BE-4DBF-9C2F-D5C811B1FD88}" type="pres">
      <dgm:prSet presAssocID="{94B4894B-FA91-4D77-9AFC-8471D713C4B1}" presName="Name0" presStyleCnt="0">
        <dgm:presLayoutVars>
          <dgm:chMax val="1"/>
          <dgm:chPref val="1"/>
          <dgm:dir/>
          <dgm:animOne val="branch"/>
          <dgm:animLvl val="lvl"/>
        </dgm:presLayoutVars>
      </dgm:prSet>
      <dgm:spPr/>
      <dgm:t>
        <a:bodyPr/>
        <a:lstStyle/>
        <a:p>
          <a:endParaRPr kumimoji="1" lang="ja-JP" altLang="en-US"/>
        </a:p>
      </dgm:t>
    </dgm:pt>
    <dgm:pt modelId="{A9FBE83B-9555-4B2C-BC8C-029F3E5FC082}" type="pres">
      <dgm:prSet presAssocID="{29DA8E41-9572-48B2-9B77-00AC41C87E16}" presName="singleCycle" presStyleCnt="0"/>
      <dgm:spPr/>
      <dgm:t>
        <a:bodyPr/>
        <a:lstStyle/>
        <a:p>
          <a:endParaRPr kumimoji="1" lang="ja-JP" altLang="en-US"/>
        </a:p>
      </dgm:t>
    </dgm:pt>
    <dgm:pt modelId="{94264736-73ED-4B72-908B-BA2DC77C47B4}" type="pres">
      <dgm:prSet presAssocID="{29DA8E41-9572-48B2-9B77-00AC41C87E16}" presName="singleCenter" presStyleLbl="node1" presStyleIdx="0" presStyleCnt="4" custScaleX="152260" custScaleY="83252" custLinFactNeighborX="-522" custLinFactNeighborY="-9648">
        <dgm:presLayoutVars>
          <dgm:chMax val="7"/>
          <dgm:chPref val="7"/>
        </dgm:presLayoutVars>
      </dgm:prSet>
      <dgm:spPr/>
      <dgm:t>
        <a:bodyPr/>
        <a:lstStyle/>
        <a:p>
          <a:endParaRPr kumimoji="1" lang="ja-JP" altLang="en-US"/>
        </a:p>
      </dgm:t>
    </dgm:pt>
    <dgm:pt modelId="{31B19021-577C-440B-B119-97A8487A78EC}" type="pres">
      <dgm:prSet presAssocID="{F68CFD0B-7796-4F35-97DD-3C6AF0DF4BB4}" presName="Name56" presStyleLbl="parChTrans1D2" presStyleIdx="0" presStyleCnt="3"/>
      <dgm:spPr/>
      <dgm:t>
        <a:bodyPr/>
        <a:lstStyle/>
        <a:p>
          <a:endParaRPr kumimoji="1" lang="ja-JP" altLang="en-US"/>
        </a:p>
      </dgm:t>
    </dgm:pt>
    <dgm:pt modelId="{C625DE3F-890D-4EE0-9EE4-A7A29D8018EB}" type="pres">
      <dgm:prSet presAssocID="{9B56CB05-4B5F-4782-9CA2-036395A30D06}" presName="text0" presStyleLbl="node1" presStyleIdx="1" presStyleCnt="4" custScaleX="176743" custScaleY="138286">
        <dgm:presLayoutVars>
          <dgm:bulletEnabled val="1"/>
        </dgm:presLayoutVars>
      </dgm:prSet>
      <dgm:spPr/>
      <dgm:t>
        <a:bodyPr/>
        <a:lstStyle/>
        <a:p>
          <a:endParaRPr kumimoji="1" lang="ja-JP" altLang="en-US"/>
        </a:p>
      </dgm:t>
    </dgm:pt>
    <dgm:pt modelId="{297D3D4A-1D7F-44C9-839F-AD12655DF2EB}" type="pres">
      <dgm:prSet presAssocID="{BD13267E-873E-44FC-8A9E-2D02204DE658}" presName="Name56" presStyleLbl="parChTrans1D2" presStyleIdx="1" presStyleCnt="3"/>
      <dgm:spPr/>
      <dgm:t>
        <a:bodyPr/>
        <a:lstStyle/>
        <a:p>
          <a:endParaRPr kumimoji="1" lang="ja-JP" altLang="en-US"/>
        </a:p>
      </dgm:t>
    </dgm:pt>
    <dgm:pt modelId="{DB18994C-5122-4DC3-AD29-AF6BD309142D}" type="pres">
      <dgm:prSet presAssocID="{A1BF1A2B-D051-4425-98F0-0F4ECBC6067D}" presName="text0" presStyleLbl="node1" presStyleIdx="2" presStyleCnt="4" custScaleX="214536" custScaleY="147848">
        <dgm:presLayoutVars>
          <dgm:bulletEnabled val="1"/>
        </dgm:presLayoutVars>
      </dgm:prSet>
      <dgm:spPr/>
      <dgm:t>
        <a:bodyPr/>
        <a:lstStyle/>
        <a:p>
          <a:endParaRPr kumimoji="1" lang="ja-JP" altLang="en-US"/>
        </a:p>
      </dgm:t>
    </dgm:pt>
    <dgm:pt modelId="{7A6A5D7E-DAE0-40EC-9678-2733870EB799}" type="pres">
      <dgm:prSet presAssocID="{6630B7FE-E2C0-46A3-A107-23EF8814F015}" presName="Name56" presStyleLbl="parChTrans1D2" presStyleIdx="2" presStyleCnt="3"/>
      <dgm:spPr/>
      <dgm:t>
        <a:bodyPr/>
        <a:lstStyle/>
        <a:p>
          <a:endParaRPr kumimoji="1" lang="ja-JP" altLang="en-US"/>
        </a:p>
      </dgm:t>
    </dgm:pt>
    <dgm:pt modelId="{FCD26100-05F9-43F4-8664-E3CB332C6F92}" type="pres">
      <dgm:prSet presAssocID="{6D50D245-CCC1-49EB-AE5A-400830586831}" presName="text0" presStyleLbl="node1" presStyleIdx="3" presStyleCnt="4" custScaleX="209372" custScaleY="150243">
        <dgm:presLayoutVars>
          <dgm:bulletEnabled val="1"/>
        </dgm:presLayoutVars>
      </dgm:prSet>
      <dgm:spPr/>
      <dgm:t>
        <a:bodyPr/>
        <a:lstStyle/>
        <a:p>
          <a:endParaRPr kumimoji="1" lang="ja-JP" altLang="en-US"/>
        </a:p>
      </dgm:t>
    </dgm:pt>
  </dgm:ptLst>
  <dgm:cxnLst>
    <dgm:cxn modelId="{4606AC25-0F97-4A40-AC60-B00322005AAE}" srcId="{29DA8E41-9572-48B2-9B77-00AC41C87E16}" destId="{9B56CB05-4B5F-4782-9CA2-036395A30D06}" srcOrd="0" destOrd="0" parTransId="{F68CFD0B-7796-4F35-97DD-3C6AF0DF4BB4}" sibTransId="{CAD75FF7-549D-46A0-B3BD-039734CFA08F}"/>
    <dgm:cxn modelId="{B5DA4B48-D65D-4439-86EB-503C4031FD58}" type="presOf" srcId="{9B56CB05-4B5F-4782-9CA2-036395A30D06}" destId="{C625DE3F-890D-4EE0-9EE4-A7A29D8018EB}" srcOrd="0" destOrd="0" presId="urn:microsoft.com/office/officeart/2008/layout/RadialCluster"/>
    <dgm:cxn modelId="{6408D027-FF98-49BD-B397-360F6F3D4BE6}" type="presOf" srcId="{BD13267E-873E-44FC-8A9E-2D02204DE658}" destId="{297D3D4A-1D7F-44C9-839F-AD12655DF2EB}" srcOrd="0" destOrd="0" presId="urn:microsoft.com/office/officeart/2008/layout/RadialCluster"/>
    <dgm:cxn modelId="{2084CB4C-7801-4D33-9BF6-5A197425BE71}" type="presOf" srcId="{F68CFD0B-7796-4F35-97DD-3C6AF0DF4BB4}" destId="{31B19021-577C-440B-B119-97A8487A78EC}" srcOrd="0" destOrd="0" presId="urn:microsoft.com/office/officeart/2008/layout/RadialCluster"/>
    <dgm:cxn modelId="{C01676DA-C3ED-4F35-A7AF-A10FD94BEF97}" srcId="{29DA8E41-9572-48B2-9B77-00AC41C87E16}" destId="{A1BF1A2B-D051-4425-98F0-0F4ECBC6067D}" srcOrd="1" destOrd="0" parTransId="{BD13267E-873E-44FC-8A9E-2D02204DE658}" sibTransId="{A3D21AE1-043B-4050-8551-8E03041C8ECE}"/>
    <dgm:cxn modelId="{66A9323E-A6E2-41C4-857B-F6C67F2328BD}" type="presOf" srcId="{6D50D245-CCC1-49EB-AE5A-400830586831}" destId="{FCD26100-05F9-43F4-8664-E3CB332C6F92}" srcOrd="0" destOrd="0" presId="urn:microsoft.com/office/officeart/2008/layout/RadialCluster"/>
    <dgm:cxn modelId="{3A6EDB83-8A48-42A7-ADB0-B7F74F056E78}" srcId="{94B4894B-FA91-4D77-9AFC-8471D713C4B1}" destId="{29DA8E41-9572-48B2-9B77-00AC41C87E16}" srcOrd="0" destOrd="0" parTransId="{EA40ED32-49C7-49C9-802D-22A5F9B9B17A}" sibTransId="{523F0DEA-3CC7-45CE-8972-5FDFEF8B0A96}"/>
    <dgm:cxn modelId="{F11BC781-7E0F-456B-8D4F-00F48CF7CC50}" type="presOf" srcId="{29DA8E41-9572-48B2-9B77-00AC41C87E16}" destId="{94264736-73ED-4B72-908B-BA2DC77C47B4}" srcOrd="0" destOrd="0" presId="urn:microsoft.com/office/officeart/2008/layout/RadialCluster"/>
    <dgm:cxn modelId="{4A8D020C-93A7-4363-B1F2-2AF8474C7437}" type="presOf" srcId="{A1BF1A2B-D051-4425-98F0-0F4ECBC6067D}" destId="{DB18994C-5122-4DC3-AD29-AF6BD309142D}" srcOrd="0" destOrd="0" presId="urn:microsoft.com/office/officeart/2008/layout/RadialCluster"/>
    <dgm:cxn modelId="{1A684DD7-3945-4069-99E2-8F357775A5E9}" srcId="{29DA8E41-9572-48B2-9B77-00AC41C87E16}" destId="{6D50D245-CCC1-49EB-AE5A-400830586831}" srcOrd="2" destOrd="0" parTransId="{6630B7FE-E2C0-46A3-A107-23EF8814F015}" sibTransId="{0AF36EA6-FEC2-4220-8700-2E0F6C0EBD97}"/>
    <dgm:cxn modelId="{578E5B04-58CD-4196-9EF6-6943D383390E}" type="presOf" srcId="{6630B7FE-E2C0-46A3-A107-23EF8814F015}" destId="{7A6A5D7E-DAE0-40EC-9678-2733870EB799}" srcOrd="0" destOrd="0" presId="urn:microsoft.com/office/officeart/2008/layout/RadialCluster"/>
    <dgm:cxn modelId="{9E66309A-3BA2-47F1-9371-396879A4D47B}" type="presOf" srcId="{94B4894B-FA91-4D77-9AFC-8471D713C4B1}" destId="{2B430744-07BE-4DBF-9C2F-D5C811B1FD88}" srcOrd="0" destOrd="0" presId="urn:microsoft.com/office/officeart/2008/layout/RadialCluster"/>
    <dgm:cxn modelId="{5A6525E8-45AD-48CC-82ED-6A5C54447573}" type="presParOf" srcId="{2B430744-07BE-4DBF-9C2F-D5C811B1FD88}" destId="{A9FBE83B-9555-4B2C-BC8C-029F3E5FC082}" srcOrd="0" destOrd="0" presId="urn:microsoft.com/office/officeart/2008/layout/RadialCluster"/>
    <dgm:cxn modelId="{47A4B1F2-5FD8-419B-A8A7-E6B83DB9AA1B}" type="presParOf" srcId="{A9FBE83B-9555-4B2C-BC8C-029F3E5FC082}" destId="{94264736-73ED-4B72-908B-BA2DC77C47B4}" srcOrd="0" destOrd="0" presId="urn:microsoft.com/office/officeart/2008/layout/RadialCluster"/>
    <dgm:cxn modelId="{E9B21AC4-3157-4303-B848-293B43CFD3BF}" type="presParOf" srcId="{A9FBE83B-9555-4B2C-BC8C-029F3E5FC082}" destId="{31B19021-577C-440B-B119-97A8487A78EC}" srcOrd="1" destOrd="0" presId="urn:microsoft.com/office/officeart/2008/layout/RadialCluster"/>
    <dgm:cxn modelId="{A5F0D75F-BA28-408E-975A-B3D0C50622F7}" type="presParOf" srcId="{A9FBE83B-9555-4B2C-BC8C-029F3E5FC082}" destId="{C625DE3F-890D-4EE0-9EE4-A7A29D8018EB}" srcOrd="2" destOrd="0" presId="urn:microsoft.com/office/officeart/2008/layout/RadialCluster"/>
    <dgm:cxn modelId="{31A6FC65-40E3-451F-93A5-DCF08A418D62}" type="presParOf" srcId="{A9FBE83B-9555-4B2C-BC8C-029F3E5FC082}" destId="{297D3D4A-1D7F-44C9-839F-AD12655DF2EB}" srcOrd="3" destOrd="0" presId="urn:microsoft.com/office/officeart/2008/layout/RadialCluster"/>
    <dgm:cxn modelId="{28619464-3184-4129-BA2C-CBD586781E79}" type="presParOf" srcId="{A9FBE83B-9555-4B2C-BC8C-029F3E5FC082}" destId="{DB18994C-5122-4DC3-AD29-AF6BD309142D}" srcOrd="4" destOrd="0" presId="urn:microsoft.com/office/officeart/2008/layout/RadialCluster"/>
    <dgm:cxn modelId="{9BD1B0B5-4E6C-4A3B-9C92-1BB27801A116}" type="presParOf" srcId="{A9FBE83B-9555-4B2C-BC8C-029F3E5FC082}" destId="{7A6A5D7E-DAE0-40EC-9678-2733870EB799}" srcOrd="5" destOrd="0" presId="urn:microsoft.com/office/officeart/2008/layout/RadialCluster"/>
    <dgm:cxn modelId="{96D8C4FB-5E85-4692-8C79-C1DA9C03FBFE}" type="presParOf" srcId="{A9FBE83B-9555-4B2C-BC8C-029F3E5FC082}" destId="{FCD26100-05F9-43F4-8664-E3CB332C6F9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64736-73ED-4B72-908B-BA2DC77C47B4}">
      <dsp:nvSpPr>
        <dsp:cNvPr id="0" name=""/>
        <dsp:cNvSpPr/>
      </dsp:nvSpPr>
      <dsp:spPr>
        <a:xfrm>
          <a:off x="1806066" y="1765286"/>
          <a:ext cx="2039292" cy="1115034"/>
        </a:xfrm>
        <a:prstGeom prst="round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kumimoji="1" lang="en-US" altLang="ja-JP" sz="3600" kern="1200" dirty="0"/>
            <a:t>FWT</a:t>
          </a:r>
          <a:endParaRPr kumimoji="1" lang="ja-JP" altLang="en-US" sz="3600" kern="1200" dirty="0"/>
        </a:p>
      </dsp:txBody>
      <dsp:txXfrm>
        <a:off x="1860497" y="1819717"/>
        <a:ext cx="1930430" cy="1006172"/>
      </dsp:txXfrm>
    </dsp:sp>
    <dsp:sp modelId="{31B19021-577C-440B-B119-97A8487A78EC}">
      <dsp:nvSpPr>
        <dsp:cNvPr id="0" name=""/>
        <dsp:cNvSpPr/>
      </dsp:nvSpPr>
      <dsp:spPr>
        <a:xfrm rot="16244469">
          <a:off x="2594633" y="1523891"/>
          <a:ext cx="482829" cy="0"/>
        </a:xfrm>
        <a:custGeom>
          <a:avLst/>
          <a:gdLst/>
          <a:ahLst/>
          <a:cxnLst/>
          <a:rect l="0" t="0" r="0" b="0"/>
          <a:pathLst>
            <a:path>
              <a:moveTo>
                <a:pt x="0" y="0"/>
              </a:moveTo>
              <a:lnTo>
                <a:pt x="482829" y="0"/>
              </a:lnTo>
            </a:path>
          </a:pathLst>
        </a:custGeom>
        <a:noFill/>
        <a:ln w="28575" cap="flat" cmpd="sng" algn="ctr">
          <a:solidFill>
            <a:schemeClr val="accent4">
              <a:hueOff val="0"/>
              <a:satOff val="0"/>
              <a:lumOff val="0"/>
              <a:alphaOff val="0"/>
            </a:schemeClr>
          </a:solidFill>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25DE3F-890D-4EE0-9EE4-A7A29D8018EB}">
      <dsp:nvSpPr>
        <dsp:cNvPr id="0" name=""/>
        <dsp:cNvSpPr/>
      </dsp:nvSpPr>
      <dsp:spPr>
        <a:xfrm>
          <a:off x="2054183" y="41569"/>
          <a:ext cx="1586027" cy="1240928"/>
        </a:xfrm>
        <a:prstGeom prst="roundRect">
          <a:avLst/>
        </a:prstGeom>
        <a:solidFill>
          <a:schemeClr val="accent3">
            <a:hueOff val="3285135"/>
            <a:satOff val="-17759"/>
            <a:lumOff val="-654"/>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kumimoji="1" lang="ja-JP" altLang="en-US" sz="2500" kern="1200" dirty="0"/>
            <a:t>会員増強</a:t>
          </a:r>
        </a:p>
        <a:p>
          <a:pPr lvl="0" algn="ctr" defTabSz="1111250">
            <a:lnSpc>
              <a:spcPct val="90000"/>
            </a:lnSpc>
            <a:spcBef>
              <a:spcPct val="0"/>
            </a:spcBef>
            <a:spcAft>
              <a:spcPct val="35000"/>
            </a:spcAft>
          </a:pPr>
          <a:r>
            <a:rPr kumimoji="1" lang="en-US" altLang="ja-JP" sz="2500" kern="1200" dirty="0"/>
            <a:t>GMT</a:t>
          </a:r>
          <a:endParaRPr kumimoji="1" lang="ja-JP" altLang="en-US" sz="2500" kern="1200" dirty="0"/>
        </a:p>
      </dsp:txBody>
      <dsp:txXfrm>
        <a:off x="2114760" y="102146"/>
        <a:ext cx="1464873" cy="1119774"/>
      </dsp:txXfrm>
    </dsp:sp>
    <dsp:sp modelId="{297D3D4A-1D7F-44C9-839F-AD12655DF2EB}">
      <dsp:nvSpPr>
        <dsp:cNvPr id="0" name=""/>
        <dsp:cNvSpPr/>
      </dsp:nvSpPr>
      <dsp:spPr>
        <a:xfrm rot="2299858">
          <a:off x="3495221" y="2982883"/>
          <a:ext cx="330739" cy="0"/>
        </a:xfrm>
        <a:custGeom>
          <a:avLst/>
          <a:gdLst/>
          <a:ahLst/>
          <a:cxnLst/>
          <a:rect l="0" t="0" r="0" b="0"/>
          <a:pathLst>
            <a:path>
              <a:moveTo>
                <a:pt x="0" y="0"/>
              </a:moveTo>
              <a:lnTo>
                <a:pt x="330739" y="0"/>
              </a:lnTo>
            </a:path>
          </a:pathLst>
        </a:custGeom>
        <a:noFill/>
        <a:ln w="28575" cap="flat" cmpd="sng" algn="ctr">
          <a:solidFill>
            <a:schemeClr val="accent4">
              <a:hueOff val="0"/>
              <a:satOff val="0"/>
              <a:lumOff val="0"/>
              <a:alphaOff val="0"/>
            </a:schemeClr>
          </a:solidFill>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B18994C-5122-4DC3-AD29-AF6BD309142D}">
      <dsp:nvSpPr>
        <dsp:cNvPr id="0" name=""/>
        <dsp:cNvSpPr/>
      </dsp:nvSpPr>
      <dsp:spPr>
        <a:xfrm>
          <a:off x="3666766" y="3085446"/>
          <a:ext cx="1925168" cy="1326734"/>
        </a:xfrm>
        <a:prstGeom prst="roundRect">
          <a:avLst/>
        </a:prstGeom>
        <a:solidFill>
          <a:schemeClr val="accent3">
            <a:hueOff val="6570271"/>
            <a:satOff val="-35519"/>
            <a:lumOff val="-1307"/>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kumimoji="1" lang="ja-JP" altLang="en-US" sz="2700" kern="1200"/>
            <a:t>奉仕</a:t>
          </a:r>
        </a:p>
        <a:p>
          <a:pPr lvl="0" algn="ctr" defTabSz="1200150">
            <a:lnSpc>
              <a:spcPct val="90000"/>
            </a:lnSpc>
            <a:spcBef>
              <a:spcPct val="0"/>
            </a:spcBef>
            <a:spcAft>
              <a:spcPct val="35000"/>
            </a:spcAft>
          </a:pPr>
          <a:r>
            <a:rPr kumimoji="1" lang="en-US" altLang="ja-JP" sz="2700" kern="1200"/>
            <a:t>GST</a:t>
          </a:r>
          <a:endParaRPr kumimoji="1" lang="ja-JP" altLang="en-US" sz="2700" kern="1200"/>
        </a:p>
      </dsp:txBody>
      <dsp:txXfrm>
        <a:off x="3731532" y="3150212"/>
        <a:ext cx="1795636" cy="1197202"/>
      </dsp:txXfrm>
    </dsp:sp>
    <dsp:sp modelId="{7A6A5D7E-DAE0-40EC-9678-2733870EB799}">
      <dsp:nvSpPr>
        <dsp:cNvPr id="0" name=""/>
        <dsp:cNvSpPr/>
      </dsp:nvSpPr>
      <dsp:spPr>
        <a:xfrm rot="8459707">
          <a:off x="1862937" y="2977510"/>
          <a:ext cx="308840" cy="0"/>
        </a:xfrm>
        <a:custGeom>
          <a:avLst/>
          <a:gdLst/>
          <a:ahLst/>
          <a:cxnLst/>
          <a:rect l="0" t="0" r="0" b="0"/>
          <a:pathLst>
            <a:path>
              <a:moveTo>
                <a:pt x="0" y="0"/>
              </a:moveTo>
              <a:lnTo>
                <a:pt x="308840" y="0"/>
              </a:lnTo>
            </a:path>
          </a:pathLst>
        </a:custGeom>
        <a:noFill/>
        <a:ln w="28575" cap="flat" cmpd="sng" algn="ctr">
          <a:solidFill>
            <a:schemeClr val="accent4">
              <a:hueOff val="0"/>
              <a:satOff val="0"/>
              <a:lumOff val="0"/>
              <a:alphaOff val="0"/>
            </a:schemeClr>
          </a:solidFill>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D26100-05F9-43F4-8664-E3CB332C6F92}">
      <dsp:nvSpPr>
        <dsp:cNvPr id="0" name=""/>
        <dsp:cNvSpPr/>
      </dsp:nvSpPr>
      <dsp:spPr>
        <a:xfrm>
          <a:off x="125629" y="3074700"/>
          <a:ext cx="1878828" cy="1348226"/>
        </a:xfrm>
        <a:prstGeom prst="roundRect">
          <a:avLst/>
        </a:prstGeom>
        <a:solidFill>
          <a:schemeClr val="accent3">
            <a:hueOff val="9855406"/>
            <a:satOff val="-53278"/>
            <a:lumOff val="-1961"/>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kumimoji="1" lang="ja-JP" altLang="en-US" sz="2100" kern="1200" dirty="0" smtClean="0"/>
            <a:t>リーダー育成</a:t>
          </a:r>
          <a:endParaRPr kumimoji="1" lang="ja-JP" altLang="en-US" sz="2100" kern="1200" dirty="0"/>
        </a:p>
        <a:p>
          <a:pPr lvl="0" algn="ctr" defTabSz="933450">
            <a:lnSpc>
              <a:spcPct val="90000"/>
            </a:lnSpc>
            <a:spcBef>
              <a:spcPct val="0"/>
            </a:spcBef>
            <a:spcAft>
              <a:spcPct val="35000"/>
            </a:spcAft>
          </a:pPr>
          <a:r>
            <a:rPr kumimoji="1" lang="en-US" altLang="ja-JP" sz="2100" kern="1200" dirty="0"/>
            <a:t>GLT</a:t>
          </a:r>
        </a:p>
      </dsp:txBody>
      <dsp:txXfrm>
        <a:off x="191444" y="3140515"/>
        <a:ext cx="1747198" cy="121659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0.68605</cdr:x>
      <cdr:y>0.30538</cdr:y>
    </cdr:from>
    <cdr:to>
      <cdr:x>0.98601</cdr:x>
      <cdr:y>0.70752</cdr:y>
    </cdr:to>
    <cdr:sp macro="" textlink="">
      <cdr:nvSpPr>
        <cdr:cNvPr id="3" name="テキスト ボックス 2"/>
        <cdr:cNvSpPr txBox="1"/>
      </cdr:nvSpPr>
      <cdr:spPr>
        <a:xfrm xmlns:a="http://schemas.openxmlformats.org/drawingml/2006/main">
          <a:off x="4248472" y="1191063"/>
          <a:ext cx="1857580" cy="15684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solidFill>
                <a:schemeClr val="tx2"/>
              </a:solidFill>
              <a:latin typeface="HGPｺﾞｼｯｸE" panose="020B0900000000000000" pitchFamily="50" charset="-128"/>
              <a:ea typeface="HGPｺﾞｼｯｸE" panose="020B0900000000000000" pitchFamily="50" charset="-128"/>
            </a:rPr>
            <a:t>・年次大会</a:t>
          </a:r>
          <a:r>
            <a:rPr lang="ja-JP" altLang="en-US" sz="1400" dirty="0" smtClean="0">
              <a:solidFill>
                <a:schemeClr val="tx2"/>
              </a:solidFill>
              <a:latin typeface="HGPｺﾞｼｯｸE" panose="020B0900000000000000" pitchFamily="50" charset="-128"/>
              <a:ea typeface="HGPｺﾞｼｯｸE" panose="020B0900000000000000" pitchFamily="50" charset="-128"/>
            </a:rPr>
            <a:t>登録料補助</a:t>
          </a:r>
          <a:endParaRPr lang="ja-JP" altLang="en-US" sz="1400" dirty="0">
            <a:solidFill>
              <a:schemeClr val="tx2"/>
            </a:solidFill>
            <a:latin typeface="HGPｺﾞｼｯｸE" panose="020B0900000000000000" pitchFamily="50" charset="-128"/>
            <a:ea typeface="HGPｺﾞｼｯｸE" panose="020B0900000000000000" pitchFamily="50" charset="-128"/>
          </a:endParaRPr>
        </a:p>
        <a:p xmlns:a="http://schemas.openxmlformats.org/drawingml/2006/main">
          <a:pPr algn="r"/>
          <a:r>
            <a:rPr lang="en-US" altLang="ja-JP" sz="1400" dirty="0">
              <a:solidFill>
                <a:schemeClr val="tx2"/>
              </a:solidFill>
              <a:latin typeface="HGPｺﾞｼｯｸE" panose="020B0900000000000000" pitchFamily="50" charset="-128"/>
              <a:ea typeface="HGPｺﾞｼｯｸE" panose="020B0900000000000000" pitchFamily="50" charset="-128"/>
            </a:rPr>
            <a:t>15</a:t>
          </a:r>
          <a:r>
            <a:rPr lang="ja-JP" altLang="en-US" sz="1400" dirty="0">
              <a:solidFill>
                <a:schemeClr val="tx2"/>
              </a:solidFill>
              <a:latin typeface="HGPｺﾞｼｯｸE" panose="020B0900000000000000" pitchFamily="50" charset="-128"/>
              <a:ea typeface="HGPｺﾞｼｯｸE" panose="020B0900000000000000" pitchFamily="50" charset="-128"/>
            </a:rPr>
            <a:t>万円</a:t>
          </a:r>
        </a:p>
        <a:p xmlns:a="http://schemas.openxmlformats.org/drawingml/2006/main">
          <a:r>
            <a:rPr lang="ja-JP" altLang="en-US" sz="1400" dirty="0">
              <a:solidFill>
                <a:schemeClr val="tx2"/>
              </a:solidFill>
              <a:latin typeface="HGPｺﾞｼｯｸE" panose="020B0900000000000000" pitchFamily="50" charset="-128"/>
              <a:ea typeface="HGPｺﾞｼｯｸE" panose="020B0900000000000000" pitchFamily="50" charset="-128"/>
            </a:rPr>
            <a:t>・研修会他</a:t>
          </a:r>
          <a:r>
            <a:rPr lang="ja-JP" altLang="en-US" sz="1400" dirty="0" smtClean="0">
              <a:solidFill>
                <a:schemeClr val="tx2"/>
              </a:solidFill>
              <a:latin typeface="HGPｺﾞｼｯｸE" panose="020B0900000000000000" pitchFamily="50" charset="-128"/>
              <a:ea typeface="HGPｺﾞｼｯｸE" panose="020B0900000000000000" pitchFamily="50" charset="-128"/>
            </a:rPr>
            <a:t>登録料補助</a:t>
          </a:r>
          <a:endParaRPr lang="ja-JP" altLang="en-US" sz="1400" dirty="0">
            <a:solidFill>
              <a:schemeClr val="tx2"/>
            </a:solidFill>
            <a:latin typeface="HGPｺﾞｼｯｸE" panose="020B0900000000000000" pitchFamily="50" charset="-128"/>
            <a:ea typeface="HGPｺﾞｼｯｸE" panose="020B0900000000000000" pitchFamily="50" charset="-128"/>
          </a:endParaRPr>
        </a:p>
        <a:p xmlns:a="http://schemas.openxmlformats.org/drawingml/2006/main">
          <a:pPr algn="r"/>
          <a:r>
            <a:rPr lang="en-US" altLang="ja-JP" sz="1400" dirty="0">
              <a:solidFill>
                <a:schemeClr val="tx2"/>
              </a:solidFill>
              <a:latin typeface="HGPｺﾞｼｯｸE" panose="020B0900000000000000" pitchFamily="50" charset="-128"/>
              <a:ea typeface="HGPｺﾞｼｯｸE" panose="020B0900000000000000" pitchFamily="50" charset="-128"/>
            </a:rPr>
            <a:t>15</a:t>
          </a:r>
          <a:r>
            <a:rPr lang="ja-JP" altLang="en-US" sz="1400" dirty="0">
              <a:solidFill>
                <a:schemeClr val="tx2"/>
              </a:solidFill>
              <a:latin typeface="HGPｺﾞｼｯｸE" panose="020B0900000000000000" pitchFamily="50" charset="-128"/>
              <a:ea typeface="HGPｺﾞｼｯｸE" panose="020B0900000000000000" pitchFamily="50" charset="-128"/>
            </a:rPr>
            <a:t>万円</a:t>
          </a:r>
        </a:p>
        <a:p xmlns:a="http://schemas.openxmlformats.org/drawingml/2006/main">
          <a:r>
            <a:rPr lang="ja-JP" altLang="en-US" sz="1400" dirty="0">
              <a:solidFill>
                <a:schemeClr val="tx2"/>
              </a:solidFill>
              <a:latin typeface="HGPｺﾞｼｯｸE" panose="020B0900000000000000" pitchFamily="50" charset="-128"/>
              <a:ea typeface="HGPｺﾞｼｯｸE" panose="020B0900000000000000" pitchFamily="50" charset="-128"/>
            </a:rPr>
            <a:t>・周年行事積立金ほか</a:t>
          </a:r>
        </a:p>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latinLnBrk="0">
              <a:defRPr kumimoji="1" lang="ja-JP" sz="1200"/>
            </a:lvl1pPr>
          </a:lstStyle>
          <a:p>
            <a:fld id="{BEA74EB7-856E-45FD-83F0-5F7C6F3E4372}" type="datetimeFigureOut">
              <a:rPr kumimoji="1" lang="en-US" altLang="ja-JP"/>
              <a:t>10/10/2017</a:t>
            </a:fld>
            <a:endParaRPr kumimoji="1" lang="ja-JP"/>
          </a:p>
        </p:txBody>
      </p:sp>
      <p:sp>
        <p:nvSpPr>
          <p:cNvPr id="4" name="フッター プレースホルダー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latinLnBrk="0">
              <a:defRPr kumimoji="1" lang="ja-JP" sz="1200"/>
            </a:lvl1pPr>
          </a:lstStyle>
          <a:p>
            <a:fld id="{14886E15-F82A-4596-A46C-375C6D3981E1}" type="slidenum">
              <a:rPr kumimoji="1" lang="ja-JP"/>
              <a:t>‹#›</a:t>
            </a:fld>
            <a:endParaRPr kumimoji="1" lang="ja-JP"/>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latinLnBrk="0">
              <a:defRPr kumimoji="1" lang="ja-JP" sz="1200"/>
            </a:lvl1pPr>
          </a:lstStyle>
          <a:p>
            <a:fld id="{C61B0E40-8125-41F8-BB6C-139D8D531A4F}" type="datetimeFigureOut">
              <a:t>2017/10/10</a:t>
            </a:fld>
            <a:endParaRPr kumimoji="1" lang="ja-JP"/>
          </a:p>
        </p:txBody>
      </p:sp>
      <p:sp>
        <p:nvSpPr>
          <p:cNvPr id="4" name="スライド イメージ プレースホルダー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メモ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latinLnBrk="0">
              <a:defRPr kumimoji="1" lang="ja-JP" sz="1200"/>
            </a:lvl1pPr>
          </a:lstStyle>
          <a:p>
            <a:fld id="{BF105DB2-FD3E-441D-8B7E-7AE83ECE27B3}" type="slidenum">
              <a:t>‹#›</a:t>
            </a:fld>
            <a:endParaRPr kumimoji="1" lang="ja-JP"/>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タイトル ブロック"/>
          <p:cNvSpPr/>
          <p:nvPr/>
        </p:nvSpPr>
        <p:spPr>
          <a:xfrm>
            <a:off x="1141413" y="1600200"/>
            <a:ext cx="11047412"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nvGrpSpPr>
          <p:cNvPr id="7" name="上部グラフィック"/>
          <p:cNvGrpSpPr/>
          <p:nvPr/>
        </p:nvGrpSpPr>
        <p:grpSpPr>
          <a:xfrm>
            <a:off x="1279" y="0"/>
            <a:ext cx="12188952" cy="429768"/>
            <a:chOff x="1279" y="0"/>
            <a:chExt cx="12188952" cy="429768"/>
          </a:xfrm>
        </p:grpSpPr>
        <p:sp>
          <p:nvSpPr>
            <p:cNvPr id="8" name="四角形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9" name="四角形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四角形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23" name="下部グラフィック"/>
          <p:cNvGrpSpPr/>
          <p:nvPr/>
        </p:nvGrpSpPr>
        <p:grpSpPr>
          <a:xfrm>
            <a:off x="0" y="6080760"/>
            <a:ext cx="12190231" cy="777240"/>
            <a:chOff x="0" y="6080760"/>
            <a:chExt cx="12190231" cy="777240"/>
          </a:xfrm>
        </p:grpSpPr>
        <p:sp>
          <p:nvSpPr>
            <p:cNvPr id="13" name="四角形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kumimoji="1" lang="ja-JP"/>
            </a:p>
          </p:txBody>
        </p:sp>
        <p:sp>
          <p:nvSpPr>
            <p:cNvPr id="14" name="四角形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5" name="四角形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sp>
        <p:nvSpPr>
          <p:cNvPr id="3" name="サブタイトル 2"/>
          <p:cNvSpPr>
            <a:spLocks noGrp="1"/>
          </p:cNvSpPr>
          <p:nvPr>
            <p:ph type="subTitle" idx="1"/>
          </p:nvPr>
        </p:nvSpPr>
        <p:spPr>
          <a:xfrm>
            <a:off x="1522413" y="5029200"/>
            <a:ext cx="8229598" cy="838200"/>
          </a:xfrm>
        </p:spPr>
        <p:txBody>
          <a:bodyPr/>
          <a:lstStyle>
            <a:lvl1pPr marL="0" indent="0" algn="l" latinLnBrk="0">
              <a:lnSpc>
                <a:spcPct val="90000"/>
              </a:lnSpc>
              <a:spcBef>
                <a:spcPts val="0"/>
              </a:spcBef>
              <a:buNone/>
              <a:defRPr kumimoji="1" lang="ja-JP">
                <a:solidFill>
                  <a:schemeClr val="tx1"/>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
        <p:nvSpPr>
          <p:cNvPr id="2" name="タイトル 1"/>
          <p:cNvSpPr>
            <a:spLocks noGrp="1"/>
          </p:cNvSpPr>
          <p:nvPr>
            <p:ph type="ctrTitle"/>
          </p:nvPr>
        </p:nvSpPr>
        <p:spPr>
          <a:xfrm>
            <a:off x="1522414" y="1905000"/>
            <a:ext cx="9143998" cy="2667000"/>
          </a:xfrm>
        </p:spPr>
        <p:txBody>
          <a:bodyPr anchor="b">
            <a:normAutofit/>
          </a:bodyPr>
          <a:lstStyle>
            <a:lvl1pPr latinLnBrk="0">
              <a:lnSpc>
                <a:spcPct val="80000"/>
              </a:lnSpc>
              <a:defRPr kumimoji="1" lang="ja-JP" sz="6600">
                <a:solidFill>
                  <a:schemeClr val="bg1"/>
                </a:solidFill>
                <a:effectLst>
                  <a:outerShdw blurRad="88900" algn="ctr" rotWithShape="0">
                    <a:prstClr val="black">
                      <a:alpha val="35000"/>
                    </a:prstClr>
                  </a:outerShdw>
                </a:effectLst>
              </a:defRPr>
            </a:lvl1pPr>
          </a:lstStyle>
          <a:p>
            <a:r>
              <a:rPr kumimoji="1" lang="ja-JP" altLang="en-US" smtClean="0"/>
              <a:t>マスター タイトルの書式設定</a:t>
            </a:r>
            <a:endParaRPr kumimoji="1" lang="ja-JP"/>
          </a:p>
        </p:txBody>
      </p:sp>
      <p:sp>
        <p:nvSpPr>
          <p:cNvPr id="20" name="日付プレースホルダー 19"/>
          <p:cNvSpPr>
            <a:spLocks noGrp="1"/>
          </p:cNvSpPr>
          <p:nvPr>
            <p:ph type="dt" sz="half" idx="10"/>
          </p:nvPr>
        </p:nvSpPr>
        <p:spPr/>
        <p:txBody>
          <a:bodyPr/>
          <a:lstStyle/>
          <a:p>
            <a:fld id="{8E36636D-D922-432D-A958-524484B5923D}" type="datetimeFigureOut">
              <a:pPr/>
              <a:t>2017/10/10</a:t>
            </a:fld>
            <a:endParaRPr kumimoji="1" lang="ja-JP"/>
          </a:p>
        </p:txBody>
      </p:sp>
      <p:sp>
        <p:nvSpPr>
          <p:cNvPr id="21" name="フッター プレースホルダー 20"/>
          <p:cNvSpPr>
            <a:spLocks noGrp="1"/>
          </p:cNvSpPr>
          <p:nvPr>
            <p:ph type="ftr" sz="quarter" idx="11"/>
          </p:nvPr>
        </p:nvSpPr>
        <p:spPr/>
        <p:txBody>
          <a:bodyPr/>
          <a:lstStyle/>
          <a:p>
            <a:endParaRPr kumimoji="1" lang="ja-JP"/>
          </a:p>
        </p:txBody>
      </p:sp>
      <p:sp>
        <p:nvSpPr>
          <p:cNvPr id="22" name="スライド番号プレースホルダー 21"/>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縦書きテキストプレースホルダー 2"/>
          <p:cNvSpPr>
            <a:spLocks noGrp="1"/>
          </p:cNvSpPr>
          <p:nvPr>
            <p:ph type="body" orient="vert" idx="1"/>
          </p:nvPr>
        </p:nvSpPr>
        <p:spPr/>
        <p:txBody>
          <a:bodyPr vert="eaVert"/>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8E36636D-D922-432D-A958-524484B5923D}" type="datetimeFigureOut">
              <a:pPr/>
              <a:t>2017/10/10</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94507" y="609600"/>
            <a:ext cx="1143001" cy="5410200"/>
          </a:xfrm>
        </p:spPr>
        <p:txBody>
          <a:bodyPr vert="eaVert"/>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a:xfrm>
            <a:off x="1522413" y="609600"/>
            <a:ext cx="7696198" cy="5410200"/>
          </a:xfrm>
        </p:spPr>
        <p:txBody>
          <a:bodyPr vert="eaVert"/>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8E36636D-D922-432D-A958-524484B5923D}" type="datetimeFigureOut">
              <a:pPr/>
              <a:t>2017/10/10</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lgn="l" latinLnBrk="0">
              <a:defRPr kumimoji="1" lang="ja-JP" sz="3200"/>
            </a:lvl1p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8E36636D-D922-432D-A958-524484B5923D}" type="datetimeFigureOut">
              <a:pPr/>
              <a:t>2017/10/10</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1905000"/>
            <a:ext cx="9144000" cy="2667000"/>
          </a:xfrm>
        </p:spPr>
        <p:txBody>
          <a:bodyPr anchor="b">
            <a:normAutofit/>
          </a:bodyPr>
          <a:lstStyle>
            <a:lvl1pPr algn="l" latinLnBrk="0">
              <a:defRPr kumimoji="1" lang="ja-JP" sz="5400" b="0" cap="none" baseline="0"/>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522413" y="4876800"/>
            <a:ext cx="8229598" cy="1143000"/>
          </a:xfrm>
        </p:spPr>
        <p:txBody>
          <a:bodyPr anchor="t">
            <a:normAutofit/>
          </a:bodyPr>
          <a:lstStyle>
            <a:lvl1pPr marL="0" indent="0" latinLnBrk="0">
              <a:spcBef>
                <a:spcPts val="0"/>
              </a:spcBef>
              <a:buNone/>
              <a:defRPr kumimoji="1" lang="ja-JP" sz="2400">
                <a:solidFill>
                  <a:schemeClr val="tx1"/>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lvl1pPr latinLnBrk="0">
              <a:defRPr kumimoji="1" lang="ja-JP">
                <a:solidFill>
                  <a:schemeClr val="tx1"/>
                </a:solidFill>
              </a:defRPr>
            </a:lvl1pPr>
          </a:lstStyle>
          <a:p>
            <a:fld id="{8E36636D-D922-432D-A958-524484B5923D}" type="datetimeFigureOut">
              <a:pPr/>
              <a:t>2017/10/10</a:t>
            </a:fld>
            <a:endParaRPr kumimoji="1" lang="ja-JP"/>
          </a:p>
        </p:txBody>
      </p:sp>
      <p:sp>
        <p:nvSpPr>
          <p:cNvPr id="5" name="フッター プレースホルダー 4"/>
          <p:cNvSpPr>
            <a:spLocks noGrp="1"/>
          </p:cNvSpPr>
          <p:nvPr>
            <p:ph type="ftr" sz="quarter" idx="11"/>
          </p:nvPr>
        </p:nvSpPr>
        <p:spPr/>
        <p:txBody>
          <a:bodyPr/>
          <a:lstStyle>
            <a:lvl1pPr latinLnBrk="0">
              <a:defRPr kumimoji="1" lang="ja-JP">
                <a:solidFill>
                  <a:schemeClr val="tx1"/>
                </a:solidFill>
              </a:defRPr>
            </a:lvl1pPr>
          </a:lstStyle>
          <a:p>
            <a:endParaRPr kumimoji="1" lang="ja-JP"/>
          </a:p>
        </p:txBody>
      </p:sp>
      <p:sp>
        <p:nvSpPr>
          <p:cNvPr id="6" name="スライド番号プレースホルダー 5"/>
          <p:cNvSpPr>
            <a:spLocks noGrp="1"/>
          </p:cNvSpPr>
          <p:nvPr>
            <p:ph type="sldNum" sz="quarter" idx="12"/>
          </p:nvPr>
        </p:nvSpPr>
        <p:spPr/>
        <p:txBody>
          <a:bodyPr/>
          <a:lstStyle>
            <a:lvl1pPr latinLnBrk="0">
              <a:defRPr kumimoji="1" lang="ja-JP">
                <a:solidFill>
                  <a:schemeClr val="tx1"/>
                </a:solidFill>
              </a:defRPr>
            </a:lvl1pPr>
          </a:lstStyle>
          <a:p>
            <a:fld id="{DF28FB93-0A08-4E7D-8E63-9EFA29F1E093}" type="slidenum">
              <a:pPr/>
              <a:t>‹#›</a:t>
            </a:fld>
            <a:endParaRPr kumimoji="1" lang="ja-JP"/>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sz="half" idx="1"/>
          </p:nvPr>
        </p:nvSpPr>
        <p:spPr>
          <a:xfrm>
            <a:off x="1522413" y="1904999"/>
            <a:ext cx="4435564" cy="4088921"/>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コンテンツ プレースホルダー 3"/>
          <p:cNvSpPr>
            <a:spLocks noGrp="1"/>
          </p:cNvSpPr>
          <p:nvPr>
            <p:ph sz="half" idx="2"/>
          </p:nvPr>
        </p:nvSpPr>
        <p:spPr>
          <a:xfrm>
            <a:off x="6230849" y="1904999"/>
            <a:ext cx="4435564" cy="4088921"/>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baseline="0"/>
            </a:lvl8pPr>
            <a:lvl9pPr latinLnBrk="0">
              <a:defRPr kumimoji="1" lang="ja-JP" sz="1600"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日付プレースホルダー 4"/>
          <p:cNvSpPr>
            <a:spLocks noGrp="1"/>
          </p:cNvSpPr>
          <p:nvPr>
            <p:ph type="dt" sz="half" idx="10"/>
          </p:nvPr>
        </p:nvSpPr>
        <p:spPr/>
        <p:txBody>
          <a:bodyPr/>
          <a:lstStyle/>
          <a:p>
            <a:fld id="{8E36636D-D922-432D-A958-524484B5923D}" type="datetimeFigureOut">
              <a:pPr/>
              <a:t>2017/10/10</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latinLnBrk="0">
              <a:defRPr kumimoji="1" lang="ja-JP"/>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522413" y="1828800"/>
            <a:ext cx="4419599" cy="685801"/>
          </a:xfrm>
        </p:spPr>
        <p:txBody>
          <a:bodyPr anchor="ctr">
            <a:normAutofit/>
          </a:bodyPr>
          <a:lstStyle>
            <a:lvl1pPr marL="0" indent="0" latinLnBrk="0">
              <a:spcBef>
                <a:spcPts val="0"/>
              </a:spcBef>
              <a:buNone/>
              <a:defRPr kumimoji="1" lang="ja-JP" sz="20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22413" y="2590801"/>
            <a:ext cx="4419599" cy="34290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 プレースホルダー 4"/>
          <p:cNvSpPr>
            <a:spLocks noGrp="1"/>
          </p:cNvSpPr>
          <p:nvPr>
            <p:ph type="body" sz="quarter" idx="3"/>
          </p:nvPr>
        </p:nvSpPr>
        <p:spPr>
          <a:xfrm>
            <a:off x="6246814" y="1828800"/>
            <a:ext cx="4419599" cy="685801"/>
          </a:xfrm>
        </p:spPr>
        <p:txBody>
          <a:bodyPr anchor="ctr">
            <a:normAutofit/>
          </a:bodyPr>
          <a:lstStyle>
            <a:lvl1pPr marL="0" indent="0" latinLnBrk="0">
              <a:spcBef>
                <a:spcPts val="0"/>
              </a:spcBef>
              <a:buNone/>
              <a:defRPr kumimoji="1" lang="ja-JP" sz="20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246814" y="2590801"/>
            <a:ext cx="4419599" cy="34290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fld id="{8E36636D-D922-432D-A958-524484B5923D}" type="datetimeFigureOut">
              <a:pPr/>
              <a:t>2017/10/10</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プレースホルダー 2"/>
          <p:cNvSpPr>
            <a:spLocks noGrp="1"/>
          </p:cNvSpPr>
          <p:nvPr>
            <p:ph type="dt" sz="half" idx="10"/>
          </p:nvPr>
        </p:nvSpPr>
        <p:spPr/>
        <p:txBody>
          <a:bodyPr/>
          <a:lstStyle/>
          <a:p>
            <a:fld id="{8E36636D-D922-432D-A958-524484B5923D}" type="datetimeFigureOut">
              <a:pPr/>
              <a:t>2017/10/10</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grpSp>
        <p:nvGrpSpPr>
          <p:cNvPr id="6" name="下部グラフィック"/>
          <p:cNvGrpSpPr/>
          <p:nvPr/>
        </p:nvGrpSpPr>
        <p:grpSpPr>
          <a:xfrm>
            <a:off x="0" y="6309360"/>
            <a:ext cx="12190231" cy="548640"/>
            <a:chOff x="0" y="6309360"/>
            <a:chExt cx="12190231" cy="548640"/>
          </a:xfrm>
        </p:grpSpPr>
        <p:sp>
          <p:nvSpPr>
            <p:cNvPr id="7" name="四角形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kumimoji="1" lang="ja-JP"/>
            </a:p>
          </p:txBody>
        </p:sp>
        <p:sp>
          <p:nvSpPr>
            <p:cNvPr id="8" name="四角形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9" name="四角形 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sp>
        <p:nvSpPr>
          <p:cNvPr id="2" name="日付プレースホルダー 1"/>
          <p:cNvSpPr>
            <a:spLocks noGrp="1"/>
          </p:cNvSpPr>
          <p:nvPr>
            <p:ph type="dt" sz="half" idx="10"/>
          </p:nvPr>
        </p:nvSpPr>
        <p:spPr/>
        <p:txBody>
          <a:bodyPr/>
          <a:lstStyle/>
          <a:p>
            <a:fld id="{8E36636D-D922-432D-A958-524484B5923D}" type="datetimeFigureOut">
              <a:pPr/>
              <a:t>2017/10/10</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フレーム"/>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2" name="タイトル 1"/>
          <p:cNvSpPr>
            <a:spLocks noGrp="1"/>
          </p:cNvSpPr>
          <p:nvPr>
            <p:ph type="title"/>
          </p:nvPr>
        </p:nvSpPr>
        <p:spPr>
          <a:xfrm>
            <a:off x="7923214" y="1371600"/>
            <a:ext cx="3124200" cy="2057400"/>
          </a:xfrm>
        </p:spPr>
        <p:txBody>
          <a:bodyPr anchor="b">
            <a:normAutofit/>
          </a:bodyPr>
          <a:lstStyle>
            <a:lvl1pPr algn="l" latinLnBrk="0">
              <a:defRPr kumimoji="1" lang="ja-JP" sz="3200" b="1"/>
            </a:lvl1p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a:xfrm>
            <a:off x="1491930" y="1293495"/>
            <a:ext cx="5577840" cy="402336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テキスト プレースホルダー 3"/>
          <p:cNvSpPr>
            <a:spLocks noGrp="1"/>
          </p:cNvSpPr>
          <p:nvPr>
            <p:ph type="body" sz="half" idx="2"/>
          </p:nvPr>
        </p:nvSpPr>
        <p:spPr>
          <a:xfrm>
            <a:off x="7923214" y="3536829"/>
            <a:ext cx="3124200" cy="1797169"/>
          </a:xfrm>
        </p:spPr>
        <p:txBody>
          <a:bodyPr>
            <a:normAutofit/>
          </a:bodyPr>
          <a:lstStyle>
            <a:lvl1pPr marL="0" indent="0" latinLnBrk="0">
              <a:spcBef>
                <a:spcPts val="8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36636D-D922-432D-A958-524484B5923D}" type="datetimeFigureOut">
              <a:pPr/>
              <a:t>2017/10/10</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フレーム"/>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2" name="タイトル 1"/>
          <p:cNvSpPr>
            <a:spLocks noGrp="1"/>
          </p:cNvSpPr>
          <p:nvPr>
            <p:ph type="title"/>
          </p:nvPr>
        </p:nvSpPr>
        <p:spPr>
          <a:xfrm>
            <a:off x="7923214" y="1371600"/>
            <a:ext cx="3124200" cy="2057400"/>
          </a:xfrm>
        </p:spPr>
        <p:txBody>
          <a:bodyPr anchor="b">
            <a:normAutofit/>
          </a:bodyPr>
          <a:lstStyle>
            <a:lvl1pPr algn="l" latinLnBrk="0">
              <a:defRPr kumimoji="1" lang="ja-JP" sz="3200" b="0"/>
            </a:lvl1pPr>
          </a:lstStyle>
          <a:p>
            <a:r>
              <a:rPr kumimoji="1" lang="ja-JP" altLang="en-US" smtClean="0"/>
              <a:t>マスター タイトルの書式設定</a:t>
            </a:r>
            <a:endParaRPr kumimoji="1" lang="ja-JP"/>
          </a:p>
        </p:txBody>
      </p:sp>
      <p:sp>
        <p:nvSpPr>
          <p:cNvPr id="3" name="図プレースホルダー 2"/>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latinLnBrk="0">
              <a:spcBef>
                <a:spcPts val="0"/>
              </a:spcBef>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図を追加</a:t>
            </a:r>
            <a:endParaRPr kumimoji="1" lang="ja-JP"/>
          </a:p>
        </p:txBody>
      </p:sp>
      <p:sp>
        <p:nvSpPr>
          <p:cNvPr id="4" name="テキスト プレースホルダー 3"/>
          <p:cNvSpPr>
            <a:spLocks noGrp="1"/>
          </p:cNvSpPr>
          <p:nvPr>
            <p:ph type="body" sz="half" idx="2"/>
          </p:nvPr>
        </p:nvSpPr>
        <p:spPr>
          <a:xfrm>
            <a:off x="7923214" y="3536829"/>
            <a:ext cx="3124200" cy="1797171"/>
          </a:xfrm>
        </p:spPr>
        <p:txBody>
          <a:bodyPr>
            <a:normAutofit/>
          </a:bodyPr>
          <a:lstStyle>
            <a:lvl1pPr marL="0" indent="0" latinLnBrk="0">
              <a:spcBef>
                <a:spcPts val="8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36636D-D922-432D-A958-524484B5923D}" type="datetimeFigureOut">
              <a:pPr/>
              <a:t>2017/10/10</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DF28FB93-0A08-4E7D-8E63-9EFA29F1E093}" type="slidenum">
              <a:pPr/>
              <a:t>‹#›</a:t>
            </a:fld>
            <a:endParaRPr kumimoji="1" lang="ja-JP"/>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下部グラフィック"/>
          <p:cNvGrpSpPr/>
          <p:nvPr/>
        </p:nvGrpSpPr>
        <p:grpSpPr>
          <a:xfrm>
            <a:off x="0" y="6309360"/>
            <a:ext cx="12190231" cy="548640"/>
            <a:chOff x="0" y="6309360"/>
            <a:chExt cx="12190231" cy="548640"/>
          </a:xfrm>
        </p:grpSpPr>
        <p:sp>
          <p:nvSpPr>
            <p:cNvPr id="7" name="四角形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kumimoji="1" lang="ja-JP">
                <a:latin typeface="Meiryo UI" pitchFamily="34" charset="-128"/>
                <a:ea typeface="Meiryo UI" pitchFamily="34" charset="-128"/>
                <a:cs typeface="Meiryo UI" pitchFamily="34" charset="-128"/>
              </a:endParaRPr>
            </a:p>
          </p:txBody>
        </p:sp>
        <p:sp>
          <p:nvSpPr>
            <p:cNvPr id="8" name="四角形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itchFamily="34" charset="-128"/>
                <a:ea typeface="Meiryo UI" pitchFamily="34" charset="-128"/>
                <a:cs typeface="Meiryo UI" pitchFamily="34" charset="-128"/>
              </a:endParaRPr>
            </a:p>
          </p:txBody>
        </p:sp>
        <p:sp>
          <p:nvSpPr>
            <p:cNvPr id="9" name="四角形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itchFamily="34" charset="-128"/>
                <a:ea typeface="Meiryo UI" pitchFamily="34" charset="-128"/>
                <a:cs typeface="Meiryo UI" pitchFamily="34" charset="-128"/>
              </a:endParaRPr>
            </a:p>
          </p:txBody>
        </p:sp>
      </p:grpSp>
      <p:grpSp>
        <p:nvGrpSpPr>
          <p:cNvPr id="10" name="上部グラフィック"/>
          <p:cNvGrpSpPr/>
          <p:nvPr/>
        </p:nvGrpSpPr>
        <p:grpSpPr>
          <a:xfrm>
            <a:off x="1279" y="0"/>
            <a:ext cx="12188952" cy="320040"/>
            <a:chOff x="1279" y="0"/>
            <a:chExt cx="12188952" cy="320040"/>
          </a:xfrm>
        </p:grpSpPr>
        <p:sp>
          <p:nvSpPr>
            <p:cNvPr id="11" name="四角形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itchFamily="34" charset="-128"/>
                <a:ea typeface="Meiryo UI" pitchFamily="34" charset="-128"/>
                <a:cs typeface="Meiryo UI" pitchFamily="34" charset="-128"/>
              </a:endParaRPr>
            </a:p>
          </p:txBody>
        </p:sp>
        <p:sp>
          <p:nvSpPr>
            <p:cNvPr id="12" name="四角形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itchFamily="34" charset="-128"/>
                <a:ea typeface="Meiryo UI" pitchFamily="34" charset="-128"/>
                <a:cs typeface="Meiryo UI" pitchFamily="34" charset="-128"/>
              </a:endParaRPr>
            </a:p>
          </p:txBody>
        </p:sp>
        <p:sp>
          <p:nvSpPr>
            <p:cNvPr id="13" name="四角形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itchFamily="34" charset="-128"/>
                <a:ea typeface="Meiryo UI" pitchFamily="34" charset="-128"/>
                <a:cs typeface="Meiryo UI" pitchFamily="34" charset="-128"/>
              </a:endParaRPr>
            </a:p>
          </p:txBody>
        </p:sp>
      </p:grpSp>
      <p:sp>
        <p:nvSpPr>
          <p:cNvPr id="2" name="タイトル プレースホルダー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1522876" y="1905000"/>
            <a:ext cx="9143538" cy="4114800"/>
          </a:xfrm>
          <a:prstGeom prst="rect">
            <a:avLst/>
          </a:prstGeom>
        </p:spPr>
        <p:txBody>
          <a:bodyPr vert="horz" lIns="91440" tIns="45720" rIns="91440" bIns="45720"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4" name="日付プレースホルダー 3"/>
          <p:cNvSpPr>
            <a:spLocks noGrp="1"/>
          </p:cNvSpPr>
          <p:nvPr>
            <p:ph type="dt" sz="half" idx="2"/>
          </p:nvPr>
        </p:nvSpPr>
        <p:spPr>
          <a:xfrm>
            <a:off x="7994363" y="6516865"/>
            <a:ext cx="1327622" cy="228600"/>
          </a:xfrm>
          <a:prstGeom prst="rect">
            <a:avLst/>
          </a:prstGeom>
        </p:spPr>
        <p:txBody>
          <a:bodyPr vert="horz" lIns="91440" tIns="45720" rIns="91440" bIns="45720" rtlCol="0" anchor="ctr"/>
          <a:lstStyle>
            <a:lvl1pPr algn="r" latinLnBrk="0">
              <a:defRPr kumimoji="1" lang="ja-JP" sz="800">
                <a:solidFill>
                  <a:schemeClr val="bg1"/>
                </a:solidFill>
                <a:latin typeface="Meiryo UI" pitchFamily="34" charset="-128"/>
                <a:ea typeface="Meiryo UI" pitchFamily="34" charset="-128"/>
                <a:cs typeface="Meiryo UI" pitchFamily="34" charset="-128"/>
              </a:defRPr>
            </a:lvl1pPr>
          </a:lstStyle>
          <a:p>
            <a:fld id="{8E36636D-D922-432D-A958-524484B5923D}" type="datetimeFigureOut">
              <a:rPr lang="en-US" altLang="zh-CN" smtClean="0"/>
              <a:pPr/>
              <a:t>10/10/2017</a:t>
            </a:fld>
            <a:endParaRPr lang="en-US" altLang="zh-CN"/>
          </a:p>
        </p:txBody>
      </p:sp>
      <p:sp>
        <p:nvSpPr>
          <p:cNvPr id="5" name="フッター プレースホルダー 4"/>
          <p:cNvSpPr>
            <a:spLocks noGrp="1"/>
          </p:cNvSpPr>
          <p:nvPr>
            <p:ph type="ftr" sz="quarter" idx="3"/>
          </p:nvPr>
        </p:nvSpPr>
        <p:spPr>
          <a:xfrm>
            <a:off x="1507498" y="6516865"/>
            <a:ext cx="6062145" cy="228600"/>
          </a:xfrm>
          <a:prstGeom prst="rect">
            <a:avLst/>
          </a:prstGeom>
        </p:spPr>
        <p:txBody>
          <a:bodyPr vert="horz" lIns="91440" tIns="45720" rIns="91440" bIns="45720" rtlCol="0" anchor="ctr"/>
          <a:lstStyle>
            <a:lvl1pPr algn="l" latinLnBrk="0">
              <a:defRPr kumimoji="1" lang="ja-JP" sz="800" cap="all" baseline="0">
                <a:solidFill>
                  <a:schemeClr val="bg1"/>
                </a:solidFill>
                <a:latin typeface="Meiryo UI" pitchFamily="34" charset="-128"/>
                <a:ea typeface="Meiryo UI" pitchFamily="34" charset="-128"/>
                <a:cs typeface="Meiryo UI" pitchFamily="34" charset="-128"/>
              </a:defRPr>
            </a:lvl1pPr>
          </a:lstStyle>
          <a:p>
            <a:endParaRPr lang="zh-CN" altLang="en-US"/>
          </a:p>
        </p:txBody>
      </p:sp>
      <p:sp>
        <p:nvSpPr>
          <p:cNvPr id="6" name="スライド番号プレースホルダー 5"/>
          <p:cNvSpPr>
            <a:spLocks noGrp="1"/>
          </p:cNvSpPr>
          <p:nvPr>
            <p:ph type="sldNum" sz="quarter" idx="4"/>
          </p:nvPr>
        </p:nvSpPr>
        <p:spPr>
          <a:xfrm>
            <a:off x="9730094" y="6516865"/>
            <a:ext cx="936319" cy="228600"/>
          </a:xfrm>
          <a:prstGeom prst="rect">
            <a:avLst/>
          </a:prstGeom>
        </p:spPr>
        <p:txBody>
          <a:bodyPr vert="horz" lIns="91440" tIns="45720" rIns="91440" bIns="45720" rtlCol="0" anchor="ctr"/>
          <a:lstStyle>
            <a:lvl1pPr algn="r" latinLnBrk="0">
              <a:defRPr kumimoji="1" lang="ja-JP" sz="800">
                <a:solidFill>
                  <a:schemeClr val="bg1"/>
                </a:solidFill>
                <a:latin typeface="Meiryo UI" pitchFamily="34" charset="-128"/>
                <a:ea typeface="Meiryo UI" pitchFamily="34" charset="-128"/>
                <a:cs typeface="Meiryo UI" pitchFamily="34" charset="-128"/>
              </a:defRPr>
            </a:lvl1pPr>
          </a:lstStyle>
          <a:p>
            <a:fld id="{DF28FB93-0A08-4E7D-8E63-9EFA29F1E093}" type="slidenum">
              <a:rPr lang="en-US" altLang="zh-CN" smtClean="0"/>
              <a:pPr/>
              <a:t>‹#›</a:t>
            </a:fld>
            <a:endParaRPr lang="en-US" altLang="zh-CN"/>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lang="ja-JP" sz="3200" kern="1200">
          <a:solidFill>
            <a:schemeClr val="accent1"/>
          </a:solidFill>
          <a:latin typeface="Meiryo UI" pitchFamily="34" charset="-128"/>
          <a:ea typeface="Meiryo UI" pitchFamily="34" charset="-128"/>
          <a:cs typeface="Meiryo UI" pitchFamily="34" charset="-128"/>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kumimoji="1" lang="ja-JP" sz="2400" kern="1200">
          <a:solidFill>
            <a:schemeClr val="tx1"/>
          </a:solidFill>
          <a:latin typeface="Meiryo UI" pitchFamily="34" charset="-128"/>
          <a:ea typeface="Meiryo UI" pitchFamily="34" charset="-128"/>
          <a:cs typeface="Meiryo UI" pitchFamily="34" charset="-128"/>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kumimoji="1" lang="ja-JP" sz="1800" kern="1200">
          <a:solidFill>
            <a:schemeClr val="tx1"/>
          </a:solidFill>
          <a:latin typeface="Meiryo UI" pitchFamily="34" charset="-128"/>
          <a:ea typeface="Meiryo UI" pitchFamily="34" charset="-128"/>
          <a:cs typeface="Meiryo UI" pitchFamily="34" charset="-128"/>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eiryo UI" pitchFamily="34" charset="-128"/>
          <a:ea typeface="Meiryo UI" pitchFamily="34" charset="-128"/>
          <a:cs typeface="Meiryo UI" pitchFamily="34" charset="-128"/>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4.bp.blogspot.com/-uYI-PPebwd0/U6gRk2Q5OpI/AAAAAAAAhpo/YPY3e5BGXEk/s800/kusamushiri_group.png" TargetMode="External"/><Relationship Id="rId7" Type="http://schemas.openxmlformats.org/officeDocument/2006/relationships/hyperlink" Target="http://4.bp.blogspot.com/-s-h3FlFAt2M/UrEhiVc7dNI/AAAAAAAAb5o/QxdFjIrGJJI/s800/gomihiroi.png" TargetMode="External"/><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3.bp.blogspot.com/-xx_DImcNH_c/VpjCd_CZeFI/AAAAAAAA3Aw/ayHmHdN790A/s800/group_women.png"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irasutoya.com/2014/03/blog-post_8442.html" TargetMode="Externa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irasutoya.com/2012/02/blog-post_9762.html" TargetMode="Externa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4.bp.blogspot.com/-DHSL8HC0Ejc/UnIDsqP0jiI/AAAAAAAAZ6E/e4f1uKmFiiY/s800/origami.pn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4.bp.blogspot.com/-DHSL8HC0Ejc/UnIDsqP0jiI/AAAAAAAAZ6E/e4f1uKmFiiY/s800/origami.png" TargetMode="Externa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3.bp.blogspot.com/-kJTac2pJyNM/WQvvSEZxQcI/AAAAAAABEGM/6qMD7QhYalAXaiw6vN9rmryt3fSZlmCOQCLcB/s800/sushi_makizushi_woman.png" TargetMode="External"/><Relationship Id="rId1" Type="http://schemas.openxmlformats.org/officeDocument/2006/relationships/slideLayout" Target="../slideLayouts/slideLayout4.xml"/><Relationship Id="rId6" Type="http://schemas.openxmlformats.org/officeDocument/2006/relationships/hyperlink" Target="http://2.bp.blogspot.com/--snWwcMJBHk/WFJWTkvUA5I/AAAAAAABAac/2gGaE51dXREXVxlK45TQWhloHFQcZmn-wCLcB/s800/tablet_cooking_recipe.png" TargetMode="External"/><Relationship Id="rId5" Type="http://schemas.openxmlformats.org/officeDocument/2006/relationships/image" Target="../media/image20.png"/><Relationship Id="rId4" Type="http://schemas.openxmlformats.org/officeDocument/2006/relationships/hyperlink" Target="http://4.bp.blogspot.com/-DCnMUcMlUOs/Us_Na7RWl1I/AAAAAAAAdI8/S3jHmjiTj7w/s800/food_hors_doeuvre_oodobur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3.bp.blogspot.com/-9YA74POT128/Ur1GAmJYOAI/AAAAAAAAcVY/Y4IYTkoaKGQ/s800/food_syumai.png" TargetMode="External"/><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hyperlink" Target="http://3.bp.blogspot.com/-kJTac2pJyNM/WQvvSEZxQcI/AAAAAAABEGM/6qMD7QhYalAXaiw6vN9rmryt3fSZlmCOQCLcB/s800/sushi_makizushi_woman.png" TargetMode="Externa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hyperlink" Target="http://1.bp.blogspot.com/-8SjMrSxKAb8/VYJrsYGp0TI/AAAAAAAAui8/Xe9RSj1zEos/s800/oishii5_girl.png" TargetMode="External"/><Relationship Id="rId11" Type="http://schemas.openxmlformats.org/officeDocument/2006/relationships/hyperlink" Target="http://1.bp.blogspot.com/-BZT3eddbaq4/VCka9fvjd_I/AAAAAAAAm-s/NhjKfMhqCLk/s800/food_subuta.png" TargetMode="External"/><Relationship Id="rId5" Type="http://schemas.openxmlformats.org/officeDocument/2006/relationships/image" Target="../media/image20.png"/><Relationship Id="rId15" Type="http://schemas.openxmlformats.org/officeDocument/2006/relationships/hyperlink" Target="http://2.bp.blogspot.com/--snWwcMJBHk/WFJWTkvUA5I/AAAAAAABAac/2gGaE51dXREXVxlK45TQWhloHFQcZmn-wCLcB/s800/tablet_cooking_recipe.png" TargetMode="External"/><Relationship Id="rId10" Type="http://schemas.openxmlformats.org/officeDocument/2006/relationships/image" Target="../media/image24.png"/><Relationship Id="rId4" Type="http://schemas.openxmlformats.org/officeDocument/2006/relationships/hyperlink" Target="http://4.bp.blogspot.com/-DCnMUcMlUOs/Us_Na7RWl1I/AAAAAAAAdI8/S3jHmjiTj7w/s800/food_hors_doeuvre_oodoburu.png" TargetMode="External"/><Relationship Id="rId9" Type="http://schemas.openxmlformats.org/officeDocument/2006/relationships/hyperlink" Target="http://1.bp.blogspot.com/-x69dIzl6atc/VCka8zyMypI/AAAAAAAAm-c/YuyWdy63nxo/s800/food_salad_udon.png" TargetMode="External"/><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lionsclubs.org/resources/JA/pdfs/GMT-District-Coordinator.pdf" TargetMode="External"/><Relationship Id="rId13" Type="http://schemas.openxmlformats.org/officeDocument/2006/relationships/hyperlink" Target="http://www.lionsclubs.org/resources/JA/pdfs/GST-Club-Service-Chairperson.pdf" TargetMode="External"/><Relationship Id="rId3" Type="http://schemas.openxmlformats.org/officeDocument/2006/relationships/hyperlink" Target="http://www.lionsclubs.org/resources/JA/pdfs/GLT-MD-Coordinator.pdf" TargetMode="External"/><Relationship Id="rId7" Type="http://schemas.openxmlformats.org/officeDocument/2006/relationships/hyperlink" Target="http://www.lionsclubs.org/resources/JA/pdfs/GLT-District-Coordinator.pdf" TargetMode="External"/><Relationship Id="rId12" Type="http://schemas.openxmlformats.org/officeDocument/2006/relationships/hyperlink" Target="http://www.lionsclubs.org/resources/JA/pdfs/GMT-Club-Membership-Chairperson.pdf" TargetMode="External"/><Relationship Id="rId2" Type="http://schemas.openxmlformats.org/officeDocument/2006/relationships/hyperlink" Target="http://www.lionsclubs.org/resources/JA/pdfs/GAT-MD-Chairperson.pdf" TargetMode="External"/><Relationship Id="rId1" Type="http://schemas.openxmlformats.org/officeDocument/2006/relationships/slideLayout" Target="../slideLayouts/slideLayout4.xml"/><Relationship Id="rId6" Type="http://schemas.openxmlformats.org/officeDocument/2006/relationships/hyperlink" Target="http://www.lionsclubs.org/resources/JA/pdfs/GAT-District-Chairperson.pdf" TargetMode="External"/><Relationship Id="rId11" Type="http://schemas.openxmlformats.org/officeDocument/2006/relationships/hyperlink" Target="http://www.lionsclubs.org/resources/JA/pdfs/GLT-Club-LD-Chairperson.pdf" TargetMode="External"/><Relationship Id="rId5" Type="http://schemas.openxmlformats.org/officeDocument/2006/relationships/hyperlink" Target="http://www.lionsclubs.org/resources/JA/pdfs/GST-MD-Coordinator.pdf" TargetMode="External"/><Relationship Id="rId10" Type="http://schemas.openxmlformats.org/officeDocument/2006/relationships/hyperlink" Target="http://www.lionsclubs.org/resources/JA/pdfs/GAT-Club-Chairperson.pdf" TargetMode="External"/><Relationship Id="rId4" Type="http://schemas.openxmlformats.org/officeDocument/2006/relationships/hyperlink" Target="http://www.lionsclubs.org/resources/JA/pdfs/GMT-MD-Coordinator.pdf" TargetMode="External"/><Relationship Id="rId9" Type="http://schemas.openxmlformats.org/officeDocument/2006/relationships/hyperlink" Target="http://www.lionsclubs.org/resources/JA/pdfs/GST-District-Coordinator.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22412" y="5029200"/>
            <a:ext cx="10460034" cy="838200"/>
          </a:xfrm>
        </p:spPr>
        <p:txBody>
          <a:bodyPr>
            <a:normAutofit/>
          </a:bodyPr>
          <a:lstStyle/>
          <a:p>
            <a:r>
              <a:rPr lang="en-US" altLang="ja-JP" dirty="0" smtClean="0"/>
              <a:t>2017</a:t>
            </a:r>
            <a:r>
              <a:rPr lang="ja-JP" altLang="en-US" dirty="0" smtClean="0"/>
              <a:t>年</a:t>
            </a:r>
            <a:r>
              <a:rPr lang="en-US" altLang="ja-JP" dirty="0" smtClean="0"/>
              <a:t>1</a:t>
            </a:r>
            <a:r>
              <a:rPr lang="en-US" altLang="ja-JP" dirty="0"/>
              <a:t>1</a:t>
            </a:r>
            <a:r>
              <a:rPr lang="ja-JP" altLang="en-US" dirty="0" smtClean="0"/>
              <a:t>月</a:t>
            </a:r>
            <a:r>
              <a:rPr lang="en-US" altLang="ja-JP" dirty="0"/>
              <a:t>8</a:t>
            </a:r>
            <a:r>
              <a:rPr lang="ja-JP" altLang="en-US" dirty="0" smtClean="0"/>
              <a:t>日</a:t>
            </a:r>
            <a:r>
              <a:rPr lang="en-US" altLang="ja-JP" dirty="0" smtClean="0"/>
              <a:t>14:00</a:t>
            </a:r>
            <a:r>
              <a:rPr lang="ja-JP" altLang="en-US" dirty="0" smtClean="0"/>
              <a:t>～</a:t>
            </a:r>
            <a:r>
              <a:rPr lang="en-US" altLang="ja-JP" dirty="0" smtClean="0"/>
              <a:t>16:00</a:t>
            </a:r>
            <a:r>
              <a:rPr lang="ja-JP" altLang="en-US" dirty="0" smtClean="0"/>
              <a:t>　於</a:t>
            </a:r>
            <a:r>
              <a:rPr lang="en-US" altLang="ja-JP" dirty="0" smtClean="0"/>
              <a:t>:</a:t>
            </a:r>
            <a:r>
              <a:rPr lang="ja-JP" altLang="en-US" dirty="0" smtClean="0"/>
              <a:t>岡山県立図書館「情報デジタルシアター」</a:t>
            </a:r>
          </a:p>
          <a:p>
            <a:r>
              <a:rPr lang="ja-JP" altLang="en-US" dirty="0" smtClean="0"/>
              <a:t>講師：長澤千鶴子</a:t>
            </a:r>
            <a:r>
              <a:rPr lang="en-US" altLang="ja-JP" dirty="0" smtClean="0"/>
              <a:t>FWT</a:t>
            </a:r>
            <a:r>
              <a:rPr lang="ja-JP" altLang="en-US" dirty="0" smtClean="0"/>
              <a:t>日本エリアリーダー</a:t>
            </a:r>
            <a:endParaRPr lang="en-US" altLang="ja-JP" dirty="0" smtClean="0"/>
          </a:p>
        </p:txBody>
      </p:sp>
      <p:sp>
        <p:nvSpPr>
          <p:cNvPr id="2" name="タイトル 1"/>
          <p:cNvSpPr>
            <a:spLocks noGrp="1"/>
          </p:cNvSpPr>
          <p:nvPr>
            <p:ph type="ctrTitle"/>
          </p:nvPr>
        </p:nvSpPr>
        <p:spPr>
          <a:xfrm>
            <a:off x="1269876" y="1252458"/>
            <a:ext cx="10404646" cy="2460104"/>
          </a:xfrm>
        </p:spPr>
        <p:txBody>
          <a:bodyPr anchor="t">
            <a:normAutofit fontScale="90000"/>
          </a:bodyPr>
          <a:lstStyle/>
          <a:p>
            <a:pPr>
              <a:lnSpc>
                <a:spcPct val="100000"/>
              </a:lnSpc>
            </a:pPr>
            <a:r>
              <a:rPr lang="ja-JP" altLang="en-US" sz="4000" dirty="0" smtClean="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ライオンズクラブ</a:t>
            </a:r>
            <a:r>
              <a:rPr lang="ja-JP" altLang="en-US" sz="4000" dirty="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国際協会</a:t>
            </a:r>
            <a:r>
              <a:rPr lang="en-US" altLang="ja-JP" sz="4000" dirty="0" smtClean="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336</a:t>
            </a:r>
            <a:r>
              <a:rPr lang="ja-JP" altLang="en-US" sz="4000" dirty="0" smtClean="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複合</a:t>
            </a:r>
            <a:r>
              <a:rPr lang="ja-JP" altLang="en-US" sz="4000" dirty="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地区主催</a:t>
            </a:r>
            <a:r>
              <a:rPr lang="ja-JP" altLang="en-US" sz="4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br>
              <a:rPr lang="ja-JP" altLang="en-US" sz="4400"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ja-JP" altLang="en-US" sz="4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4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3100" dirty="0" smtClean="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ガバナー</a:t>
            </a:r>
            <a:r>
              <a:rPr lang="ja-JP" altLang="en-US" sz="3100" dirty="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協議会議長</a:t>
            </a:r>
            <a:r>
              <a:rPr lang="en-US" altLang="ja-JP" sz="3100" dirty="0" smtClean="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L</a:t>
            </a:r>
            <a:r>
              <a:rPr lang="ja-JP" altLang="en-US" sz="3100" dirty="0" smtClean="0">
                <a:solidFill>
                  <a:schemeClr val="accent2">
                    <a:lumMod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t>大谷　博</a:t>
            </a:r>
            <a:r>
              <a:rPr lang="ja-JP" altLang="en-US" sz="3100" dirty="0">
                <a:latin typeface="Arial Unicode MS" panose="020B0604020202020204" pitchFamily="50" charset="-128"/>
                <a:ea typeface="Arial Unicode MS" panose="020B0604020202020204" pitchFamily="50" charset="-128"/>
                <a:cs typeface="Arial Unicode MS" panose="020B0604020202020204" pitchFamily="50" charset="-128"/>
              </a:rPr>
              <a:t/>
            </a:r>
            <a:br>
              <a:rPr lang="ja-JP" altLang="en-US" sz="3100" dirty="0">
                <a:latin typeface="Arial Unicode MS" panose="020B0604020202020204" pitchFamily="50" charset="-128"/>
                <a:ea typeface="Arial Unicode MS" panose="020B0604020202020204" pitchFamily="50" charset="-128"/>
                <a:cs typeface="Arial Unicode MS" panose="020B0604020202020204" pitchFamily="50" charset="-128"/>
              </a:rPr>
            </a:br>
            <a:r>
              <a:rPr lang="ja-JP" altLang="en-US" sz="5300" b="1" dirty="0">
                <a:ln w="9525">
                  <a:solidFill>
                    <a:schemeClr val="bg1"/>
                  </a:solidFill>
                  <a:prstDash val="solid"/>
                </a:ln>
                <a:solidFill>
                  <a:schemeClr val="tx2">
                    <a:lumMod val="95000"/>
                    <a:lumOff val="5000"/>
                  </a:schemeClr>
                </a:solidFill>
                <a:effectLst>
                  <a:outerShdw blurRad="12700" dist="38100" dir="2700000" algn="tl" rotWithShape="0">
                    <a:schemeClr val="bg1">
                      <a:lumMod val="50000"/>
                    </a:schemeClr>
                  </a:outerShdw>
                </a:effectLst>
                <a:latin typeface="HGP創英ﾌﾟﾚｾﾞﾝｽEB" panose="02020800000000000000" pitchFamily="18" charset="-128"/>
                <a:ea typeface="HGP創英ﾌﾟﾚｾﾞﾝｽEB" panose="02020800000000000000" pitchFamily="18" charset="-128"/>
                <a:cs typeface="+mn-cs"/>
              </a:rPr>
              <a:t>ＦＷＴ</a:t>
            </a:r>
            <a:r>
              <a:rPr lang="ja-JP" altLang="en-US" sz="5300" b="1" dirty="0" smtClean="0">
                <a:ln w="9525">
                  <a:solidFill>
                    <a:schemeClr val="bg1"/>
                  </a:solidFill>
                  <a:prstDash val="solid"/>
                </a:ln>
                <a:solidFill>
                  <a:schemeClr val="tx2">
                    <a:lumMod val="95000"/>
                    <a:lumOff val="5000"/>
                  </a:schemeClr>
                </a:solidFill>
                <a:effectLst>
                  <a:outerShdw blurRad="12700" dist="38100" dir="2700000" algn="tl" rotWithShape="0">
                    <a:schemeClr val="bg1">
                      <a:lumMod val="50000"/>
                    </a:schemeClr>
                  </a:outerShdw>
                </a:effectLst>
                <a:latin typeface="HGP創英ﾌﾟﾚｾﾞﾝｽEB" panose="02020800000000000000" pitchFamily="18" charset="-128"/>
                <a:ea typeface="HGP創英ﾌﾟﾚｾﾞﾝｽEB" panose="02020800000000000000" pitchFamily="18" charset="-128"/>
                <a:cs typeface="+mn-cs"/>
              </a:rPr>
              <a:t>フォーラム講演</a:t>
            </a:r>
            <a:r>
              <a:rPr lang="ja-JP" altLang="en-US" sz="4900" b="1" dirty="0" smtClean="0">
                <a:solidFill>
                  <a:srgbClr val="C00000"/>
                </a:solidFill>
              </a:rPr>
              <a:t/>
            </a:r>
            <a:br>
              <a:rPr lang="ja-JP" altLang="en-US" sz="4900" b="1" dirty="0" smtClean="0">
                <a:solidFill>
                  <a:srgbClr val="C00000"/>
                </a:solidFill>
              </a:rPr>
            </a:br>
            <a:endParaRPr kumimoji="1" lang="ja-JP" sz="6000" b="1" dirty="0">
              <a:solidFill>
                <a:srgbClr val="C00000"/>
              </a:solidFill>
            </a:endParaRPr>
          </a:p>
        </p:txBody>
      </p:sp>
      <p:sp>
        <p:nvSpPr>
          <p:cNvPr id="5" name="正方形/長方形 4"/>
          <p:cNvSpPr/>
          <p:nvPr/>
        </p:nvSpPr>
        <p:spPr>
          <a:xfrm>
            <a:off x="961951" y="3220119"/>
            <a:ext cx="11020495" cy="984885"/>
          </a:xfrm>
          <a:prstGeom prst="rect">
            <a:avLst/>
          </a:prstGeom>
          <a:noFill/>
        </p:spPr>
        <p:txBody>
          <a:bodyPr wrap="square" lIns="91440" tIns="45720" rIns="91440" bIns="45720">
            <a:spAutoFit/>
          </a:bodyPr>
          <a:lstStyle/>
          <a:p>
            <a:pPr algn="ctr"/>
            <a:r>
              <a:rPr lang="ja-JP" altLang="en-US" sz="5800" b="1" dirty="0" smtClean="0">
                <a:ln w="9525">
                  <a:solidFill>
                    <a:schemeClr val="bg1"/>
                  </a:solidFill>
                  <a:prstDash val="solid"/>
                </a:ln>
                <a:solidFill>
                  <a:schemeClr val="tx2">
                    <a:lumMod val="95000"/>
                    <a:lumOff val="5000"/>
                  </a:schemeClr>
                </a:solidFill>
                <a:effectLst>
                  <a:outerShdw blurRad="12700" dist="38100" dir="2700000" algn="tl" rotWithShape="0">
                    <a:schemeClr val="bg1">
                      <a:lumMod val="50000"/>
                    </a:schemeClr>
                  </a:outerShdw>
                </a:effectLst>
                <a:latin typeface="HGP創英ﾌﾟﾚｾﾞﾝｽEB" panose="02020800000000000000" pitchFamily="18" charset="-128"/>
                <a:ea typeface="HGP創英ﾌﾟﾚｾﾞﾝｽEB" panose="02020800000000000000" pitchFamily="18" charset="-128"/>
              </a:rPr>
              <a:t>「女性を中心としたクラブ支部作り」</a:t>
            </a:r>
            <a:endParaRPr lang="ja-JP" altLang="en-US" sz="5800" b="1" dirty="0">
              <a:ln w="9525">
                <a:solidFill>
                  <a:schemeClr val="bg1"/>
                </a:solidFill>
                <a:prstDash val="solid"/>
              </a:ln>
              <a:solidFill>
                <a:schemeClr val="tx2">
                  <a:lumMod val="95000"/>
                  <a:lumOff val="5000"/>
                </a:schemeClr>
              </a:solidFill>
              <a:effectLst>
                <a:outerShdw blurRad="12700" dist="38100" dir="2700000" algn="tl" rotWithShape="0">
                  <a:schemeClr val="bg1">
                    <a:lumMod val="50000"/>
                  </a:schemeClr>
                </a:outerShdw>
              </a:effectLst>
              <a:latin typeface="HGP創英ﾌﾟﾚｾﾞﾝｽEB" panose="02020800000000000000" pitchFamily="18" charset="-128"/>
              <a:ea typeface="HGP創英ﾌﾟﾚｾﾞﾝｽEB" panose="02020800000000000000" pitchFamily="18"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9836" y="4005064"/>
            <a:ext cx="104411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12192" y="3140968"/>
            <a:ext cx="9144000" cy="3024336"/>
          </a:xfrm>
        </p:spPr>
        <p:txBody>
          <a:bodyPr anchor="ct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8000" b="1" dirty="0">
                <a:ln w="22225">
                  <a:solidFill>
                    <a:schemeClr val="accent2"/>
                  </a:solidFill>
                  <a:prstDash val="solid"/>
                </a:ln>
                <a:solidFill>
                  <a:srgbClr val="C00000"/>
                </a:solidFill>
              </a:rPr>
              <a:t>女性のクラブ支部作り</a:t>
            </a:r>
            <a:r>
              <a:rPr lang="en-US" altLang="ja-JP" sz="1800" b="1" dirty="0">
                <a:ln/>
                <a:solidFill>
                  <a:schemeClr val="accent3"/>
                </a:solidFill>
              </a:rPr>
              <a:t>(</a:t>
            </a:r>
            <a:r>
              <a:rPr lang="ja-JP" altLang="en-US" sz="1800" b="1" dirty="0">
                <a:ln/>
                <a:solidFill>
                  <a:schemeClr val="accent3"/>
                </a:solidFill>
              </a:rPr>
              <a:t>＊</a:t>
            </a:r>
            <a:r>
              <a:rPr lang="en-US" altLang="ja-JP" sz="1800" b="1" dirty="0">
                <a:ln/>
                <a:solidFill>
                  <a:schemeClr val="accent3"/>
                </a:solidFill>
              </a:rPr>
              <a:t>)</a:t>
            </a:r>
            <a:r>
              <a:rPr lang="en-US" altLang="ja-JP" b="1" dirty="0">
                <a:ln/>
                <a:solidFill>
                  <a:schemeClr val="accent3"/>
                </a:solidFill>
              </a:rPr>
              <a:t/>
            </a:r>
            <a:br>
              <a:rPr lang="en-US" altLang="ja-JP" b="1" dirty="0">
                <a:ln/>
                <a:solidFill>
                  <a:schemeClr val="accent3"/>
                </a:solidFill>
              </a:rPr>
            </a:br>
            <a:r>
              <a:rPr lang="ja-JP" altLang="en-US" sz="4800" b="1" dirty="0">
                <a:ln/>
                <a:solidFill>
                  <a:schemeClr val="accent3"/>
                </a:solidFill>
              </a:rPr>
              <a:t>リジョンまたはゾーンで一つ</a:t>
            </a:r>
            <a:br>
              <a:rPr lang="ja-JP" altLang="en-US" sz="4800" b="1" dirty="0">
                <a:ln/>
                <a:solidFill>
                  <a:schemeClr val="accent3"/>
                </a:solidFill>
              </a:rPr>
            </a:br>
            <a:r>
              <a:rPr lang="ja-JP" altLang="en-US" sz="2800" b="1" dirty="0" smtClean="0">
                <a:ln/>
                <a:solidFill>
                  <a:schemeClr val="accent3"/>
                </a:solidFill>
                <a:latin typeface="HG丸ｺﾞｼｯｸM-PRO" panose="020F0600000000000000" pitchFamily="50" charset="-128"/>
                <a:ea typeface="HG丸ｺﾞｼｯｸM-PRO" panose="020F0600000000000000" pitchFamily="50" charset="-128"/>
              </a:rPr>
              <a:t>～</a:t>
            </a:r>
            <a:r>
              <a:rPr lang="en-US" altLang="ja-JP" sz="2800" b="1" dirty="0" smtClean="0">
                <a:ln/>
                <a:solidFill>
                  <a:schemeClr val="accent3"/>
                </a:solidFill>
                <a:latin typeface="HG丸ｺﾞｼｯｸM-PRO" panose="020F0600000000000000" pitchFamily="50" charset="-128"/>
                <a:ea typeface="HG丸ｺﾞｼｯｸM-PRO" panose="020F0600000000000000" pitchFamily="50" charset="-128"/>
              </a:rPr>
              <a:t>GST</a:t>
            </a:r>
            <a:r>
              <a:rPr lang="ja-JP" altLang="en-US" sz="2800" b="1" dirty="0" smtClean="0">
                <a:ln/>
                <a:solidFill>
                  <a:schemeClr val="accent3"/>
                </a:solidFill>
                <a:latin typeface="HG丸ｺﾞｼｯｸM-PRO" panose="020F0600000000000000" pitchFamily="50" charset="-128"/>
                <a:ea typeface="HG丸ｺﾞｼｯｸM-PRO" panose="020F0600000000000000" pitchFamily="50" charset="-128"/>
              </a:rPr>
              <a:t>、ＧＭＴ</a:t>
            </a:r>
            <a:r>
              <a:rPr lang="ja-JP" altLang="en-US" sz="2800" b="1" dirty="0">
                <a:ln/>
                <a:solidFill>
                  <a:schemeClr val="accent3"/>
                </a:solidFill>
                <a:latin typeface="HG丸ｺﾞｼｯｸM-PRO" panose="020F0600000000000000" pitchFamily="50" charset="-128"/>
                <a:ea typeface="HG丸ｺﾞｼｯｸM-PRO" panose="020F0600000000000000" pitchFamily="50" charset="-128"/>
              </a:rPr>
              <a:t>、</a:t>
            </a:r>
            <a:r>
              <a:rPr lang="ja-JP" altLang="en-US" sz="2800" b="1" dirty="0" smtClean="0">
                <a:ln/>
                <a:solidFill>
                  <a:schemeClr val="accent3"/>
                </a:solidFill>
                <a:latin typeface="HG丸ｺﾞｼｯｸM-PRO" panose="020F0600000000000000" pitchFamily="50" charset="-128"/>
                <a:ea typeface="HG丸ｺﾞｼｯｸM-PRO" panose="020F0600000000000000" pitchFamily="50" charset="-128"/>
              </a:rPr>
              <a:t>ＧＬＴと</a:t>
            </a:r>
            <a:r>
              <a:rPr lang="ja-JP" altLang="en-US" sz="2800" b="1" dirty="0">
                <a:ln/>
                <a:solidFill>
                  <a:schemeClr val="accent3"/>
                </a:solidFill>
                <a:latin typeface="HG丸ｺﾞｼｯｸM-PRO" panose="020F0600000000000000" pitchFamily="50" charset="-128"/>
                <a:ea typeface="HG丸ｺﾞｼｯｸM-PRO" panose="020F0600000000000000" pitchFamily="50" charset="-128"/>
              </a:rPr>
              <a:t>連携し親クラブを訪問しよう</a:t>
            </a:r>
            <a:r>
              <a:rPr lang="ja-JP" altLang="en-US" sz="2800" b="1" dirty="0" smtClean="0">
                <a:ln/>
                <a:solidFill>
                  <a:schemeClr val="accent3"/>
                </a:solidFill>
                <a:latin typeface="HG丸ｺﾞｼｯｸM-PRO" panose="020F0600000000000000" pitchFamily="50" charset="-128"/>
                <a:ea typeface="HG丸ｺﾞｼｯｸM-PRO" panose="020F0600000000000000" pitchFamily="50" charset="-128"/>
              </a:rPr>
              <a:t>～</a:t>
            </a:r>
            <a:br>
              <a:rPr lang="ja-JP" altLang="en-US" sz="2800" b="1" dirty="0" smtClean="0">
                <a:ln/>
                <a:solidFill>
                  <a:schemeClr val="accent3"/>
                </a:solidFill>
                <a:latin typeface="HG丸ｺﾞｼｯｸM-PRO" panose="020F0600000000000000" pitchFamily="50" charset="-128"/>
                <a:ea typeface="HG丸ｺﾞｼｯｸM-PRO" panose="020F0600000000000000" pitchFamily="50" charset="-128"/>
              </a:rPr>
            </a:br>
            <a:r>
              <a:rPr lang="ja-JP" altLang="en-US" sz="2800" b="1" dirty="0" smtClean="0">
                <a:ln/>
                <a:solidFill>
                  <a:schemeClr val="accent3"/>
                </a:solidFill>
                <a:latin typeface="HG丸ｺﾞｼｯｸM-PRO" panose="020F0600000000000000" pitchFamily="50" charset="-128"/>
                <a:ea typeface="HG丸ｺﾞｼｯｸM-PRO" panose="020F0600000000000000" pitchFamily="50" charset="-128"/>
              </a:rPr>
              <a:t/>
            </a:r>
            <a:br>
              <a:rPr lang="ja-JP" altLang="en-US" sz="2800" b="1" dirty="0" smtClean="0">
                <a:ln/>
                <a:solidFill>
                  <a:schemeClr val="accent3"/>
                </a:solidFill>
                <a:latin typeface="HG丸ｺﾞｼｯｸM-PRO" panose="020F0600000000000000" pitchFamily="50" charset="-128"/>
                <a:ea typeface="HG丸ｺﾞｼｯｸM-PRO" panose="020F0600000000000000" pitchFamily="50" charset="-128"/>
              </a:rPr>
            </a:br>
            <a:r>
              <a:rPr lang="en-US" altLang="ja-JP" sz="1800" b="1" dirty="0" smtClean="0">
                <a:ln/>
                <a:solidFill>
                  <a:schemeClr val="accent3"/>
                </a:solidFill>
                <a:latin typeface="HG丸ｺﾞｼｯｸM-PRO" panose="020F0600000000000000" pitchFamily="50" charset="-128"/>
                <a:ea typeface="HG丸ｺﾞｼｯｸM-PRO" panose="020F0600000000000000" pitchFamily="50" charset="-128"/>
              </a:rPr>
              <a:t>(</a:t>
            </a:r>
            <a:r>
              <a:rPr lang="ja-JP" altLang="ja-JP" sz="1800" b="1" dirty="0" smtClean="0">
                <a:ln/>
                <a:solidFill>
                  <a:schemeClr val="accent3"/>
                </a:solidFill>
                <a:latin typeface="HG丸ｺﾞｼｯｸM-PRO" panose="020F0600000000000000" pitchFamily="50" charset="-128"/>
                <a:ea typeface="HG丸ｺﾞｼｯｸM-PRO" panose="020F0600000000000000" pitchFamily="50" charset="-128"/>
              </a:rPr>
              <a:t>＊</a:t>
            </a:r>
            <a:r>
              <a:rPr lang="en-US" altLang="ja-JP" sz="1800" b="1" dirty="0" smtClean="0">
                <a:ln/>
                <a:solidFill>
                  <a:schemeClr val="accent3"/>
                </a:solidFill>
                <a:latin typeface="HG丸ｺﾞｼｯｸM-PRO" panose="020F0600000000000000" pitchFamily="50" charset="-128"/>
                <a:ea typeface="HG丸ｺﾞｼｯｸM-PRO" panose="020F0600000000000000" pitchFamily="50" charset="-128"/>
              </a:rPr>
              <a:t>)</a:t>
            </a:r>
            <a:r>
              <a:rPr lang="ja-JP" altLang="en-US" sz="1800" b="1" dirty="0" smtClean="0">
                <a:ln/>
                <a:solidFill>
                  <a:schemeClr val="accent3"/>
                </a:solidFill>
                <a:latin typeface="HG丸ｺﾞｼｯｸM-PRO" panose="020F0600000000000000" pitchFamily="50" charset="-128"/>
                <a:ea typeface="HG丸ｺﾞｼｯｸM-PRO" panose="020F0600000000000000" pitchFamily="50" charset="-128"/>
              </a:rPr>
              <a:t>もちろん</a:t>
            </a:r>
            <a:r>
              <a:rPr lang="ja-JP" altLang="ja-JP" sz="1800" b="1" dirty="0" smtClean="0">
                <a:ln/>
                <a:solidFill>
                  <a:schemeClr val="accent3"/>
                </a:solidFill>
                <a:latin typeface="HG丸ｺﾞｼｯｸM-PRO" panose="020F0600000000000000" pitchFamily="50" charset="-128"/>
                <a:ea typeface="HG丸ｺﾞｼｯｸM-PRO" panose="020F0600000000000000" pitchFamily="50" charset="-128"/>
              </a:rPr>
              <a:t>クラブ</a:t>
            </a:r>
            <a:r>
              <a:rPr lang="ja-JP" altLang="ja-JP" sz="1800" b="1" dirty="0">
                <a:ln/>
                <a:solidFill>
                  <a:schemeClr val="accent3"/>
                </a:solidFill>
                <a:latin typeface="HG丸ｺﾞｼｯｸM-PRO" panose="020F0600000000000000" pitchFamily="50" charset="-128"/>
                <a:ea typeface="HG丸ｺﾞｼｯｸM-PRO" panose="020F0600000000000000" pitchFamily="50" charset="-128"/>
              </a:rPr>
              <a:t>支部に男性の</a:t>
            </a:r>
            <a:r>
              <a:rPr lang="ja-JP" altLang="ja-JP" sz="1800" b="1" dirty="0" smtClean="0">
                <a:ln/>
                <a:solidFill>
                  <a:schemeClr val="accent3"/>
                </a:solidFill>
                <a:latin typeface="HG丸ｺﾞｼｯｸM-PRO" panose="020F0600000000000000" pitchFamily="50" charset="-128"/>
                <a:ea typeface="HG丸ｺﾞｼｯｸM-PRO" panose="020F0600000000000000" pitchFamily="50" charset="-128"/>
              </a:rPr>
              <a:t>参加</a:t>
            </a:r>
            <a:r>
              <a:rPr lang="ja-JP" altLang="en-US" sz="1800" b="1" dirty="0" smtClean="0">
                <a:ln/>
                <a:solidFill>
                  <a:schemeClr val="accent3"/>
                </a:solidFill>
                <a:latin typeface="HG丸ｺﾞｼｯｸM-PRO" panose="020F0600000000000000" pitchFamily="50" charset="-128"/>
                <a:ea typeface="HG丸ｺﾞｼｯｸM-PRO" panose="020F0600000000000000" pitchFamily="50" charset="-128"/>
              </a:rPr>
              <a:t>も</a:t>
            </a:r>
            <a:r>
              <a:rPr lang="en-US" altLang="ja-JP" sz="1800" b="1" dirty="0" smtClean="0">
                <a:ln/>
                <a:solidFill>
                  <a:schemeClr val="accent3"/>
                </a:solidFill>
                <a:latin typeface="HG丸ｺﾞｼｯｸM-PRO" panose="020F0600000000000000" pitchFamily="50" charset="-128"/>
                <a:ea typeface="HG丸ｺﾞｼｯｸM-PRO" panose="020F0600000000000000" pitchFamily="50" charset="-128"/>
              </a:rPr>
              <a:t>OK</a:t>
            </a:r>
            <a:r>
              <a:rPr lang="ja-JP" altLang="en-US" sz="1800" b="1" dirty="0" smtClean="0">
                <a:ln/>
                <a:solidFill>
                  <a:schemeClr val="accent3"/>
                </a:solidFill>
                <a:latin typeface="HG丸ｺﾞｼｯｸM-PRO" panose="020F0600000000000000" pitchFamily="50" charset="-128"/>
                <a:ea typeface="HG丸ｺﾞｼｯｸM-PRO" panose="020F0600000000000000" pitchFamily="50" charset="-128"/>
              </a:rPr>
              <a:t>で</a:t>
            </a:r>
            <a:r>
              <a:rPr lang="ja-JP" altLang="en-US" sz="1800" b="1" dirty="0">
                <a:ln/>
                <a:solidFill>
                  <a:schemeClr val="accent3"/>
                </a:solidFill>
                <a:latin typeface="HG丸ｺﾞｼｯｸM-PRO" panose="020F0600000000000000" pitchFamily="50" charset="-128"/>
                <a:ea typeface="HG丸ｺﾞｼｯｸM-PRO" panose="020F0600000000000000" pitchFamily="50" charset="-128"/>
              </a:rPr>
              <a:t>す</a:t>
            </a:r>
          </a:p>
        </p:txBody>
      </p:sp>
      <p:sp>
        <p:nvSpPr>
          <p:cNvPr id="8" name="テキスト プレースホルダー 7"/>
          <p:cNvSpPr>
            <a:spLocks noGrp="1"/>
          </p:cNvSpPr>
          <p:nvPr>
            <p:ph type="body" idx="1"/>
          </p:nvPr>
        </p:nvSpPr>
        <p:spPr>
          <a:xfrm>
            <a:off x="1522412" y="980728"/>
            <a:ext cx="8892479" cy="2160240"/>
          </a:xfrm>
        </p:spPr>
        <p:txBody>
          <a:bodyPr>
            <a:normAutofit fontScale="92500" lnSpcReduction="10000"/>
          </a:bodyPr>
          <a:lstStyle/>
          <a:p>
            <a:r>
              <a:rPr lang="en-US" altLang="ja-JP" dirty="0"/>
              <a:t>2017</a:t>
            </a:r>
            <a:r>
              <a:rPr lang="ja-JP" altLang="en-US" dirty="0"/>
              <a:t>－</a:t>
            </a:r>
            <a:r>
              <a:rPr lang="en-US" altLang="ja-JP" dirty="0"/>
              <a:t>2018</a:t>
            </a:r>
            <a:r>
              <a:rPr lang="ja-JP" altLang="en-US" dirty="0"/>
              <a:t>年度の</a:t>
            </a:r>
            <a:r>
              <a:rPr lang="en-US" altLang="ja-JP" dirty="0"/>
              <a:t>FWT</a:t>
            </a:r>
            <a:r>
              <a:rPr lang="ja-JP" altLang="en-US" dirty="0"/>
              <a:t>は重点施策のポイントをさらに絞り、</a:t>
            </a:r>
            <a:r>
              <a:rPr lang="ja-JP" altLang="en-US" dirty="0">
                <a:solidFill>
                  <a:srgbClr val="FF0000"/>
                </a:solidFill>
              </a:rPr>
              <a:t>「女性を中心としたクラブ支部作り」</a:t>
            </a:r>
            <a:r>
              <a:rPr lang="ja-JP" altLang="en-US" dirty="0"/>
              <a:t>を活動</a:t>
            </a:r>
            <a:r>
              <a:rPr lang="ja-JP" altLang="en-US" dirty="0" smtClean="0"/>
              <a:t>目標としました。</a:t>
            </a:r>
          </a:p>
          <a:p>
            <a:r>
              <a:rPr lang="ja-JP" altLang="en-US" dirty="0" smtClean="0"/>
              <a:t>クラブ</a:t>
            </a:r>
            <a:r>
              <a:rPr lang="ja-JP" altLang="en-US" dirty="0"/>
              <a:t>支部作りには</a:t>
            </a:r>
            <a:r>
              <a:rPr lang="en-US" altLang="ja-JP" dirty="0"/>
              <a:t>GAT</a:t>
            </a:r>
            <a:r>
              <a:rPr lang="ja-JP" altLang="en-US" dirty="0"/>
              <a:t>の仲間で</a:t>
            </a:r>
            <a:r>
              <a:rPr lang="ja-JP" altLang="en-US" dirty="0" smtClean="0"/>
              <a:t>ある</a:t>
            </a:r>
            <a:r>
              <a:rPr lang="en-US" altLang="ja-JP" dirty="0" smtClean="0"/>
              <a:t>GST</a:t>
            </a:r>
            <a:r>
              <a:rPr lang="ja-JP" altLang="en-US" dirty="0" smtClean="0"/>
              <a:t>、</a:t>
            </a:r>
            <a:r>
              <a:rPr lang="en-US" altLang="ja-JP" dirty="0" smtClean="0"/>
              <a:t>GMT</a:t>
            </a:r>
            <a:r>
              <a:rPr lang="ja-JP" altLang="en-US" dirty="0"/>
              <a:t>、</a:t>
            </a:r>
            <a:r>
              <a:rPr lang="en-US" altLang="ja-JP" dirty="0" smtClean="0"/>
              <a:t>GLT</a:t>
            </a:r>
            <a:r>
              <a:rPr lang="ja-JP" altLang="en-US" dirty="0" smtClean="0"/>
              <a:t>と、奉仕、会員増強、指導力育成のそれぞれ分野で連携して力を合わせ推進して行きたいと存じます。</a:t>
            </a:r>
          </a:p>
          <a:p>
            <a:r>
              <a:rPr lang="ja-JP" altLang="en-US" dirty="0" smtClean="0"/>
              <a:t>クラブ</a:t>
            </a:r>
            <a:r>
              <a:rPr lang="ja-JP" altLang="en-US" dirty="0"/>
              <a:t>支部作りの一つとして</a:t>
            </a:r>
            <a:r>
              <a:rPr lang="ja-JP" altLang="en-US" dirty="0" smtClean="0"/>
              <a:t>、例えば、現在</a:t>
            </a:r>
            <a:r>
              <a:rPr lang="ja-JP" altLang="en-US" dirty="0"/>
              <a:t>、ほとんどペーパー会員となっている家族会員の皆様を集めて、クラブ支部へと発展させて行くことを計画しております。</a:t>
            </a:r>
          </a:p>
          <a:p>
            <a:endParaRPr kumimoji="1" lang="ja-JP" altLang="en-US" dirty="0"/>
          </a:p>
        </p:txBody>
      </p:sp>
    </p:spTree>
    <p:extLst>
      <p:ext uri="{BB962C8B-B14F-4D97-AF65-F5344CB8AC3E}">
        <p14:creationId xmlns:p14="http://schemas.microsoft.com/office/powerpoint/2010/main" val="397614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750596" y="1232858"/>
            <a:ext cx="3296818" cy="2057400"/>
          </a:xfrm>
        </p:spPr>
        <p:txBody>
          <a:bodyPr>
            <a:normAutofit/>
          </a:bodyPr>
          <a:lstStyle/>
          <a:p>
            <a:r>
              <a:rPr kumimoji="1" lang="ja-JP" altLang="en-US" sz="3600" dirty="0" smtClean="0"/>
              <a:t>クラブ支部とは</a:t>
            </a:r>
            <a:endParaRPr kumimoji="1" lang="ja-JP" altLang="en-US" sz="3600" dirty="0"/>
          </a:p>
        </p:txBody>
      </p:sp>
      <p:sp>
        <p:nvSpPr>
          <p:cNvPr id="5" name="テキスト プレースホルダー 4"/>
          <p:cNvSpPr>
            <a:spLocks noGrp="1"/>
          </p:cNvSpPr>
          <p:nvPr>
            <p:ph type="body" sz="half" idx="2"/>
          </p:nvPr>
        </p:nvSpPr>
        <p:spPr>
          <a:xfrm>
            <a:off x="7750596" y="3305175"/>
            <a:ext cx="3456384" cy="2212057"/>
          </a:xfrm>
        </p:spPr>
        <p:txBody>
          <a:bodyPr>
            <a:normAutofit fontScale="92500" lnSpcReduction="10000"/>
          </a:bodyPr>
          <a:lstStyle/>
          <a:p>
            <a:r>
              <a:rPr kumimoji="1" lang="ja-JP" altLang="en-US" dirty="0" smtClean="0"/>
              <a:t>支部会員は親クラブの一員となりますが、独立した例会を開き、独自の奉仕事業や活動に取り組みます。</a:t>
            </a:r>
          </a:p>
          <a:p>
            <a:r>
              <a:rPr lang="en-US" altLang="ja-JP" dirty="0" smtClean="0"/>
              <a:t>5</a:t>
            </a:r>
            <a:r>
              <a:rPr lang="ja-JP" altLang="en-US" dirty="0"/>
              <a:t>人</a:t>
            </a:r>
            <a:r>
              <a:rPr lang="ja-JP" altLang="en-US" dirty="0" smtClean="0"/>
              <a:t>の会員が集まれば、地区ガバナーの承認を得て、クラブ支部が結成でき、クラブの奉仕を広げる機会を作り出せます。</a:t>
            </a:r>
          </a:p>
          <a:p>
            <a:r>
              <a:rPr kumimoji="1" lang="ja-JP" altLang="en-US" sz="1400" dirty="0" smtClean="0">
                <a:solidFill>
                  <a:srgbClr val="FF0000"/>
                </a:solidFill>
              </a:rPr>
              <a:t>＊クラブ支部会長は親クラブの理事会メンバーになります。</a:t>
            </a:r>
          </a:p>
          <a:p>
            <a:r>
              <a:rPr lang="ja-JP" altLang="en-US" sz="1400" dirty="0" smtClean="0">
                <a:solidFill>
                  <a:srgbClr val="FF0000"/>
                </a:solidFill>
              </a:rPr>
              <a:t>＊クラブ支部の会員が親</a:t>
            </a:r>
            <a:r>
              <a:rPr lang="ja-JP" altLang="en-US" sz="1400" dirty="0">
                <a:solidFill>
                  <a:srgbClr val="FF0000"/>
                </a:solidFill>
              </a:rPr>
              <a:t>クラブ</a:t>
            </a:r>
            <a:r>
              <a:rPr lang="ja-JP" altLang="en-US" sz="1400" dirty="0" smtClean="0">
                <a:solidFill>
                  <a:srgbClr val="FF0000"/>
                </a:solidFill>
              </a:rPr>
              <a:t>の例会に出席すると定足数に加算されます。</a:t>
            </a:r>
            <a:endParaRPr kumimoji="1" lang="ja-JP" altLang="en-US" sz="1400" dirty="0">
              <a:solidFill>
                <a:srgbClr val="FF0000"/>
              </a:solidFill>
            </a:endParaRPr>
          </a:p>
        </p:txBody>
      </p:sp>
      <p:pic>
        <p:nvPicPr>
          <p:cNvPr id="8" name="図 7"/>
          <p:cNvPicPr>
            <a:picLocks noChangeAspect="1"/>
          </p:cNvPicPr>
          <p:nvPr/>
        </p:nvPicPr>
        <p:blipFill>
          <a:blip r:embed="rId2"/>
          <a:stretch>
            <a:fillRect/>
          </a:stretch>
        </p:blipFill>
        <p:spPr>
          <a:xfrm>
            <a:off x="8038628" y="836712"/>
            <a:ext cx="2564591" cy="1926366"/>
          </a:xfrm>
          <a:prstGeom prst="rect">
            <a:avLst/>
          </a:prstGeom>
        </p:spPr>
      </p:pic>
      <p:pic>
        <p:nvPicPr>
          <p:cNvPr id="4" name="コンテンツ プレースホルダー 3"/>
          <p:cNvPicPr>
            <a:picLocks noGrp="1" noChangeAspect="1"/>
          </p:cNvPicPr>
          <p:nvPr>
            <p:ph idx="1"/>
          </p:nvPr>
        </p:nvPicPr>
        <p:blipFill>
          <a:blip r:embed="rId3"/>
          <a:stretch>
            <a:fillRect/>
          </a:stretch>
        </p:blipFill>
        <p:spPr>
          <a:xfrm>
            <a:off x="1492250" y="1431115"/>
            <a:ext cx="5576888" cy="3748120"/>
          </a:xfrm>
          <a:prstGeom prst="rect">
            <a:avLst/>
          </a:prstGeom>
        </p:spPr>
      </p:pic>
    </p:spTree>
    <p:extLst>
      <p:ext uri="{BB962C8B-B14F-4D97-AF65-F5344CB8AC3E}">
        <p14:creationId xmlns:p14="http://schemas.microsoft.com/office/powerpoint/2010/main" val="51801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クラブ支部のメリット</a:t>
            </a:r>
            <a:endParaRPr kumimoji="1" lang="ja-JP" altLang="en-US" dirty="0"/>
          </a:p>
        </p:txBody>
      </p:sp>
      <p:sp>
        <p:nvSpPr>
          <p:cNvPr id="5" name="コンテンツ プレースホルダー 4"/>
          <p:cNvSpPr>
            <a:spLocks noGrp="1"/>
          </p:cNvSpPr>
          <p:nvPr>
            <p:ph idx="1"/>
          </p:nvPr>
        </p:nvSpPr>
        <p:spPr/>
        <p:txBody>
          <a:bodyPr/>
          <a:lstStyle/>
          <a:p>
            <a:r>
              <a:rPr kumimoji="1" lang="en-US" altLang="ja-JP" dirty="0" smtClean="0"/>
              <a:t>5</a:t>
            </a:r>
            <a:r>
              <a:rPr kumimoji="1" lang="ja-JP" altLang="en-US" dirty="0" smtClean="0"/>
              <a:t>人から結成できるので、地域や会社などの小グループ単位でライオンズクラブの活動ができる</a:t>
            </a:r>
            <a:r>
              <a:rPr kumimoji="1" lang="en-US" altLang="ja-JP" dirty="0" smtClean="0"/>
              <a:t>!</a:t>
            </a:r>
            <a:endParaRPr kumimoji="1" lang="ja-JP" altLang="en-US" dirty="0" smtClean="0"/>
          </a:p>
          <a:p>
            <a:r>
              <a:rPr lang="ja-JP" altLang="en-US" dirty="0"/>
              <a:t>独立</a:t>
            </a:r>
            <a:r>
              <a:rPr lang="ja-JP" altLang="en-US" dirty="0" smtClean="0"/>
              <a:t>した</a:t>
            </a:r>
            <a:r>
              <a:rPr lang="ja-JP" altLang="en-US" dirty="0"/>
              <a:t>例会</a:t>
            </a:r>
            <a:r>
              <a:rPr lang="ja-JP" altLang="en-US" dirty="0" smtClean="0"/>
              <a:t>を</a:t>
            </a:r>
            <a:r>
              <a:rPr lang="ja-JP" altLang="en-US" dirty="0"/>
              <a:t>開</a:t>
            </a:r>
            <a:r>
              <a:rPr lang="ja-JP" altLang="en-US" dirty="0" smtClean="0"/>
              <a:t>き、独自の奉仕事業や活動ができる</a:t>
            </a:r>
            <a:r>
              <a:rPr lang="en-US" altLang="ja-JP" dirty="0" smtClean="0"/>
              <a:t>!</a:t>
            </a:r>
          </a:p>
          <a:p>
            <a:r>
              <a:rPr lang="ja-JP" altLang="en-US" dirty="0" smtClean="0"/>
              <a:t>クラブ</a:t>
            </a:r>
            <a:r>
              <a:rPr lang="ja-JP" altLang="en-US" dirty="0"/>
              <a:t>支部</a:t>
            </a:r>
            <a:r>
              <a:rPr lang="ja-JP" altLang="en-US" dirty="0" smtClean="0"/>
              <a:t>の運営や活動ノウハウを親クラブに学べる</a:t>
            </a:r>
            <a:r>
              <a:rPr lang="en-US" altLang="ja-JP" dirty="0" smtClean="0"/>
              <a:t>!</a:t>
            </a:r>
          </a:p>
          <a:p>
            <a:r>
              <a:rPr kumimoji="1" lang="ja-JP" altLang="en-US" dirty="0" smtClean="0"/>
              <a:t>親</a:t>
            </a:r>
            <a:r>
              <a:rPr kumimoji="1" lang="ja-JP" altLang="en-US" dirty="0"/>
              <a:t>クラブ</a:t>
            </a:r>
            <a:r>
              <a:rPr kumimoji="1" lang="ja-JP" altLang="en-US" dirty="0" smtClean="0"/>
              <a:t>と異なる会費設定が可能</a:t>
            </a:r>
            <a:r>
              <a:rPr kumimoji="1" lang="en-US" altLang="ja-JP" dirty="0" smtClean="0"/>
              <a:t>!</a:t>
            </a:r>
            <a:endParaRPr kumimoji="1" lang="ja-JP" altLang="en-US" dirty="0" smtClean="0"/>
          </a:p>
          <a:p>
            <a:endParaRPr kumimoji="1" lang="ja-JP" altLang="en-US" dirty="0"/>
          </a:p>
        </p:txBody>
      </p:sp>
    </p:spTree>
    <p:extLst>
      <p:ext uri="{BB962C8B-B14F-4D97-AF65-F5344CB8AC3E}">
        <p14:creationId xmlns:p14="http://schemas.microsoft.com/office/powerpoint/2010/main" val="10738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クラブ支部成功例①</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kumimoji="1" lang="ja-JP" altLang="en-US" dirty="0" smtClean="0"/>
              <a:t>結成</a:t>
            </a:r>
            <a:r>
              <a:rPr kumimoji="1" lang="en-US" altLang="ja-JP" dirty="0" smtClean="0"/>
              <a:t>55</a:t>
            </a:r>
            <a:r>
              <a:rPr kumimoji="1" lang="ja-JP" altLang="en-US" dirty="0" smtClean="0"/>
              <a:t>年の男性クラブに</a:t>
            </a:r>
          </a:p>
          <a:p>
            <a:pPr marL="0" indent="0">
              <a:spcBef>
                <a:spcPts val="0"/>
              </a:spcBef>
              <a:buNone/>
            </a:pPr>
            <a:r>
              <a:rPr kumimoji="1" lang="en-US" altLang="ja-JP" dirty="0" smtClean="0"/>
              <a:t>12</a:t>
            </a:r>
            <a:r>
              <a:rPr kumimoji="1" lang="ja-JP" altLang="en-US" dirty="0" smtClean="0"/>
              <a:t>名の女性支部ができた</a:t>
            </a:r>
            <a:r>
              <a:rPr lang="ja-JP" altLang="en-US" dirty="0" smtClean="0"/>
              <a:t>ら・・</a:t>
            </a:r>
            <a:r>
              <a:rPr lang="ja-JP" altLang="en-US" dirty="0"/>
              <a:t>・</a:t>
            </a:r>
            <a:endParaRPr kumimoji="1" lang="ja-JP" altLang="en-US" dirty="0"/>
          </a:p>
        </p:txBody>
      </p:sp>
      <p:pic>
        <p:nvPicPr>
          <p:cNvPr id="7" name="図 6"/>
          <p:cNvPicPr>
            <a:picLocks noChangeAspect="1"/>
          </p:cNvPicPr>
          <p:nvPr/>
        </p:nvPicPr>
        <p:blipFill>
          <a:blip r:embed="rId2"/>
          <a:stretch>
            <a:fillRect/>
          </a:stretch>
        </p:blipFill>
        <p:spPr>
          <a:xfrm>
            <a:off x="1864527" y="3315469"/>
            <a:ext cx="2728967" cy="2443401"/>
          </a:xfrm>
          <a:prstGeom prst="rect">
            <a:avLst/>
          </a:prstGeom>
        </p:spPr>
      </p:pic>
    </p:spTree>
    <p:extLst>
      <p:ext uri="{BB962C8B-B14F-4D97-AF65-F5344CB8AC3E}">
        <p14:creationId xmlns:p14="http://schemas.microsoft.com/office/powerpoint/2010/main" val="25373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クラブ支部成功例①</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kumimoji="1" lang="ja-JP" altLang="en-US" dirty="0" smtClean="0"/>
              <a:t>結成</a:t>
            </a:r>
            <a:r>
              <a:rPr kumimoji="1" lang="en-US" altLang="ja-JP" dirty="0" smtClean="0"/>
              <a:t>55</a:t>
            </a:r>
            <a:r>
              <a:rPr kumimoji="1" lang="ja-JP" altLang="en-US" dirty="0" smtClean="0"/>
              <a:t>年の男性クラブに</a:t>
            </a:r>
          </a:p>
          <a:p>
            <a:pPr marL="0" indent="0">
              <a:spcBef>
                <a:spcPts val="0"/>
              </a:spcBef>
              <a:buNone/>
            </a:pPr>
            <a:r>
              <a:rPr kumimoji="1" lang="en-US" altLang="ja-JP" dirty="0" smtClean="0"/>
              <a:t>12</a:t>
            </a:r>
            <a:r>
              <a:rPr kumimoji="1" lang="ja-JP" altLang="en-US" dirty="0" smtClean="0"/>
              <a:t>名の女性支部ができた</a:t>
            </a:r>
            <a:r>
              <a:rPr lang="ja-JP" altLang="en-US" dirty="0" smtClean="0"/>
              <a:t>ら・・</a:t>
            </a:r>
            <a:r>
              <a:rPr lang="ja-JP" altLang="en-US" dirty="0"/>
              <a:t>・</a:t>
            </a:r>
            <a:endParaRPr kumimoji="1" lang="ja-JP" altLang="en-US" dirty="0"/>
          </a:p>
        </p:txBody>
      </p:sp>
      <p:sp>
        <p:nvSpPr>
          <p:cNvPr id="4" name="コンテンツ プレースホルダー 3"/>
          <p:cNvSpPr>
            <a:spLocks noGrp="1"/>
          </p:cNvSpPr>
          <p:nvPr>
            <p:ph sz="half" idx="2"/>
          </p:nvPr>
        </p:nvSpPr>
        <p:spPr>
          <a:xfrm>
            <a:off x="5957978" y="764704"/>
            <a:ext cx="5537034" cy="5229217"/>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lnSpc>
                <a:spcPct val="100000"/>
              </a:lnSpc>
              <a:spcBef>
                <a:spcPts val="0"/>
              </a:spcBef>
              <a:buNone/>
            </a:pPr>
            <a:r>
              <a:rPr kumimoji="1" lang="ja-JP" altLang="en-US" sz="3200" dirty="0" smtClean="0">
                <a:solidFill>
                  <a:srgbClr val="FF0000"/>
                </a:solidFill>
                <a:latin typeface="HGP創英角ﾎﾟｯﾌﾟ体" panose="040B0A00000000000000" pitchFamily="50" charset="-128"/>
                <a:ea typeface="HGP創英角ﾎﾟｯﾌﾟ体" panose="040B0A00000000000000" pitchFamily="50" charset="-128"/>
              </a:rPr>
              <a:t>奉仕の参加者が増えて</a:t>
            </a:r>
            <a:endParaRPr kumimoji="1" lang="en-US" altLang="ja-JP" sz="3200" dirty="0" smtClean="0">
              <a:solidFill>
                <a:srgbClr val="FF0000"/>
              </a:solidFill>
              <a:latin typeface="HGP創英角ﾎﾟｯﾌﾟ体" panose="040B0A00000000000000" pitchFamily="50" charset="-128"/>
              <a:ea typeface="HGP創英角ﾎﾟｯﾌﾟ体" panose="040B0A00000000000000" pitchFamily="50" charset="-128"/>
            </a:endParaRPr>
          </a:p>
          <a:p>
            <a:pPr marL="0" indent="0" algn="ctr">
              <a:lnSpc>
                <a:spcPct val="100000"/>
              </a:lnSpc>
              <a:spcBef>
                <a:spcPts val="0"/>
              </a:spcBef>
              <a:buNone/>
            </a:pPr>
            <a:r>
              <a:rPr kumimoji="1" lang="ja-JP" altLang="en-US" sz="3200" dirty="0" smtClean="0">
                <a:solidFill>
                  <a:srgbClr val="FF0000"/>
                </a:solidFill>
                <a:latin typeface="HGP創英角ﾎﾟｯﾌﾟ体" panose="040B0A00000000000000" pitchFamily="50" charset="-128"/>
                <a:ea typeface="HGP創英角ﾎﾟｯﾌﾟ体" panose="040B0A00000000000000" pitchFamily="50" charset="-128"/>
              </a:rPr>
              <a:t>労力アクティビティが倍増</a:t>
            </a:r>
            <a:r>
              <a:rPr kumimoji="1" lang="en-US" altLang="ja-JP" sz="32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7" name="図 6"/>
          <p:cNvPicPr>
            <a:picLocks noChangeAspect="1"/>
          </p:cNvPicPr>
          <p:nvPr/>
        </p:nvPicPr>
        <p:blipFill>
          <a:blip r:embed="rId2"/>
          <a:stretch>
            <a:fillRect/>
          </a:stretch>
        </p:blipFill>
        <p:spPr>
          <a:xfrm>
            <a:off x="1864527" y="3315469"/>
            <a:ext cx="2728967" cy="2443401"/>
          </a:xfrm>
          <a:prstGeom prst="rect">
            <a:avLst/>
          </a:prstGeom>
        </p:spPr>
      </p:pic>
      <p:pic>
        <p:nvPicPr>
          <p:cNvPr id="6" name="図 5" descr="数人で草むしりをしているイラスト">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72701" y="1989307"/>
            <a:ext cx="2497389" cy="2551207"/>
          </a:xfrm>
          <a:prstGeom prst="rect">
            <a:avLst/>
          </a:prstGeom>
          <a:noFill/>
          <a:ln>
            <a:noFill/>
          </a:ln>
        </p:spPr>
      </p:pic>
      <p:pic>
        <p:nvPicPr>
          <p:cNvPr id="8" name="図 7" descr="集合している人たちのイラスト（女性）">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957977" y="2606213"/>
            <a:ext cx="3816424" cy="3421739"/>
          </a:xfrm>
          <a:prstGeom prst="rect">
            <a:avLst/>
          </a:prstGeom>
          <a:noFill/>
          <a:ln>
            <a:noFill/>
          </a:ln>
        </p:spPr>
      </p:pic>
      <p:pic>
        <p:nvPicPr>
          <p:cNvPr id="9" name="図 8" descr="ゴミ拾いのイラスト">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7435" y="1826761"/>
            <a:ext cx="1142095" cy="1100454"/>
          </a:xfrm>
          <a:prstGeom prst="rect">
            <a:avLst/>
          </a:prstGeom>
          <a:noFill/>
          <a:ln>
            <a:noFill/>
          </a:ln>
        </p:spPr>
      </p:pic>
    </p:spTree>
    <p:extLst>
      <p:ext uri="{BB962C8B-B14F-4D97-AF65-F5344CB8AC3E}">
        <p14:creationId xmlns:p14="http://schemas.microsoft.com/office/powerpoint/2010/main" val="9863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クラブ支部成功例②</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lang="en-US" altLang="ja-JP" dirty="0" smtClean="0"/>
              <a:t>12</a:t>
            </a:r>
            <a:r>
              <a:rPr lang="ja-JP" altLang="en-US" dirty="0" smtClean="0"/>
              <a:t>名のクラブ支部⇒</a:t>
            </a:r>
          </a:p>
          <a:p>
            <a:pPr marL="0" indent="0">
              <a:spcBef>
                <a:spcPts val="0"/>
              </a:spcBef>
              <a:buNone/>
            </a:pPr>
            <a:r>
              <a:rPr kumimoji="1" lang="ja-JP" altLang="en-US" dirty="0" smtClean="0"/>
              <a:t>　　　　　　</a:t>
            </a:r>
            <a:r>
              <a:rPr kumimoji="1" lang="en-US" altLang="ja-JP" dirty="0" smtClean="0"/>
              <a:t>31</a:t>
            </a:r>
            <a:r>
              <a:rPr kumimoji="1" lang="ja-JP" altLang="en-US" dirty="0" smtClean="0"/>
              <a:t>名の女性クラブへ</a:t>
            </a:r>
            <a:r>
              <a:rPr kumimoji="1" lang="en-US" altLang="ja-JP" dirty="0" smtClean="0"/>
              <a:t>!</a:t>
            </a:r>
            <a:endParaRPr kumimoji="1" lang="ja-JP" altLang="en-US" dirty="0" smtClean="0"/>
          </a:p>
          <a:p>
            <a:pPr marL="0" indent="0">
              <a:spcBef>
                <a:spcPts val="0"/>
              </a:spcBef>
              <a:buNone/>
            </a:pPr>
            <a:endParaRPr kumimoji="1" lang="en-US" altLang="ja-JP" dirty="0" smtClean="0"/>
          </a:p>
          <a:p>
            <a:pPr marL="0" indent="0">
              <a:spcBef>
                <a:spcPts val="0"/>
              </a:spcBef>
              <a:buNone/>
            </a:pPr>
            <a:r>
              <a:rPr kumimoji="1" lang="ja-JP" altLang="en-US" dirty="0" smtClean="0"/>
              <a:t>エクステンション成功の秘訣は</a:t>
            </a:r>
            <a:r>
              <a:rPr kumimoji="1" lang="en-US" altLang="ja-JP" dirty="0" smtClean="0"/>
              <a:t>?</a:t>
            </a:r>
            <a:endParaRPr kumimoji="1" lang="ja-JP" altLang="en-US" dirty="0"/>
          </a:p>
        </p:txBody>
      </p:sp>
      <p:pic>
        <p:nvPicPr>
          <p:cNvPr id="14" name="コンテンツ プレースホルダー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2413" y="3284984"/>
            <a:ext cx="2520280" cy="2520280"/>
          </a:xfrm>
        </p:spPr>
      </p:pic>
    </p:spTree>
    <p:extLst>
      <p:ext uri="{BB962C8B-B14F-4D97-AF65-F5344CB8AC3E}">
        <p14:creationId xmlns:p14="http://schemas.microsoft.com/office/powerpoint/2010/main" val="281730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クラブ支部成功例②</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lang="en-US" altLang="ja-JP" dirty="0" smtClean="0"/>
              <a:t>12</a:t>
            </a:r>
            <a:r>
              <a:rPr lang="ja-JP" altLang="en-US" dirty="0" smtClean="0"/>
              <a:t>名のクラブ支部⇒</a:t>
            </a:r>
          </a:p>
          <a:p>
            <a:pPr marL="0" indent="0">
              <a:spcBef>
                <a:spcPts val="0"/>
              </a:spcBef>
              <a:buNone/>
            </a:pPr>
            <a:r>
              <a:rPr kumimoji="1" lang="ja-JP" altLang="en-US" dirty="0" smtClean="0"/>
              <a:t>　　　　　　</a:t>
            </a:r>
            <a:r>
              <a:rPr kumimoji="1" lang="en-US" altLang="ja-JP" dirty="0" smtClean="0"/>
              <a:t>31</a:t>
            </a:r>
            <a:r>
              <a:rPr kumimoji="1" lang="ja-JP" altLang="en-US" dirty="0" smtClean="0"/>
              <a:t>名の女性クラブへ</a:t>
            </a:r>
            <a:r>
              <a:rPr kumimoji="1" lang="en-US" altLang="ja-JP" dirty="0" smtClean="0"/>
              <a:t>!</a:t>
            </a:r>
            <a:endParaRPr kumimoji="1" lang="ja-JP" altLang="en-US" dirty="0" smtClean="0"/>
          </a:p>
          <a:p>
            <a:pPr marL="0" indent="0">
              <a:spcBef>
                <a:spcPts val="0"/>
              </a:spcBef>
              <a:buNone/>
            </a:pPr>
            <a:endParaRPr kumimoji="1" lang="en-US" altLang="ja-JP" dirty="0" smtClean="0"/>
          </a:p>
          <a:p>
            <a:pPr marL="0" indent="0">
              <a:spcBef>
                <a:spcPts val="0"/>
              </a:spcBef>
              <a:buNone/>
            </a:pPr>
            <a:r>
              <a:rPr kumimoji="1" lang="ja-JP" altLang="en-US" dirty="0" smtClean="0"/>
              <a:t>エクステンション成功の秘訣は</a:t>
            </a:r>
            <a:r>
              <a:rPr kumimoji="1" lang="en-US" altLang="ja-JP" dirty="0" smtClean="0"/>
              <a:t>?</a:t>
            </a:r>
            <a:endParaRPr kumimoji="1" lang="ja-JP" altLang="en-US" dirty="0"/>
          </a:p>
        </p:txBody>
      </p:sp>
      <p:pic>
        <p:nvPicPr>
          <p:cNvPr id="14" name="コンテンツ プレースホルダー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2413" y="3284984"/>
            <a:ext cx="2520280" cy="2520280"/>
          </a:xfrm>
        </p:spPr>
      </p:pic>
      <p:sp>
        <p:nvSpPr>
          <p:cNvPr id="17" name="コンテンツ プレースホルダー 2"/>
          <p:cNvSpPr txBox="1">
            <a:spLocks/>
          </p:cNvSpPr>
          <p:nvPr/>
        </p:nvSpPr>
        <p:spPr>
          <a:xfrm>
            <a:off x="5662364" y="632816"/>
            <a:ext cx="6048672" cy="538432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kumimoji="1" lang="ja-JP" sz="2400" kern="1200">
                <a:solidFill>
                  <a:schemeClr val="tx1"/>
                </a:solidFill>
                <a:latin typeface="Meiryo UI" pitchFamily="34" charset="-128"/>
                <a:ea typeface="Meiryo UI" pitchFamily="34" charset="-128"/>
                <a:cs typeface="Meiryo UI" pitchFamily="34" charset="-128"/>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kumimoji="1" lang="ja-JP" sz="1800" kern="1200">
                <a:solidFill>
                  <a:schemeClr val="tx1"/>
                </a:solidFill>
                <a:latin typeface="Meiryo UI" pitchFamily="34" charset="-128"/>
                <a:ea typeface="Meiryo UI" pitchFamily="34" charset="-128"/>
                <a:cs typeface="Meiryo UI" pitchFamily="34" charset="-128"/>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eiryo UI" pitchFamily="34" charset="-128"/>
                <a:ea typeface="Meiryo UI" pitchFamily="34" charset="-128"/>
                <a:cs typeface="Meiryo UI" pitchFamily="34" charset="-128"/>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n-lt"/>
                <a:ea typeface="+mn-ea"/>
                <a:cs typeface="+mn-cs"/>
              </a:defRPr>
            </a:lvl9pPr>
          </a:lstStyle>
          <a:p>
            <a:pPr marL="0" indent="0" algn="ctr">
              <a:lnSpc>
                <a:spcPct val="100000"/>
              </a:lnSpc>
              <a:spcBef>
                <a:spcPts val="0"/>
              </a:spcBef>
              <a:buNone/>
            </a:pP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入会希望者に</a:t>
            </a:r>
          </a:p>
          <a:p>
            <a:pPr marL="0" indent="0" algn="ctr">
              <a:lnSpc>
                <a:spcPct val="100000"/>
              </a:lnSpc>
              <a:spcBef>
                <a:spcPts val="0"/>
              </a:spcBef>
              <a:buNone/>
            </a:pP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自分のやりたいアクティビティを</a:t>
            </a:r>
          </a:p>
          <a:p>
            <a:pPr marL="0" indent="0" algn="ctr">
              <a:lnSpc>
                <a:spcPct val="100000"/>
              </a:lnSpc>
              <a:spcBef>
                <a:spcPts val="0"/>
              </a:spcBef>
              <a:buNone/>
            </a:pP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持ってきてもらう</a:t>
            </a:r>
          </a:p>
          <a:p>
            <a:pPr marL="0" indent="0" algn="ctr">
              <a:lnSpc>
                <a:spcPct val="100000"/>
              </a:lnSpc>
              <a:spcBef>
                <a:spcPts val="0"/>
              </a:spcBef>
              <a:buNone/>
            </a:pPr>
            <a:r>
              <a:rPr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目的意識</a:t>
            </a:r>
            <a:r>
              <a:rPr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rPr>
              <a:t>)</a:t>
            </a:r>
            <a:endParaRPr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598" y="2703232"/>
            <a:ext cx="2448272" cy="3290688"/>
          </a:xfrm>
          <a:prstGeom prst="rect">
            <a:avLst/>
          </a:prstGeom>
        </p:spPr>
      </p:pic>
      <p:sp>
        <p:nvSpPr>
          <p:cNvPr id="19" name="角丸四角形吹き出し 18"/>
          <p:cNvSpPr/>
          <p:nvPr/>
        </p:nvSpPr>
        <p:spPr>
          <a:xfrm>
            <a:off x="6097745" y="2060848"/>
            <a:ext cx="1418809" cy="1224136"/>
          </a:xfrm>
          <a:prstGeom prst="wedgeRoundRectCallout">
            <a:avLst>
              <a:gd name="adj1" fmla="val 32034"/>
              <a:gd name="adj2" fmla="val 773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角丸四角形吹き出し 20"/>
          <p:cNvSpPr/>
          <p:nvPr/>
        </p:nvSpPr>
        <p:spPr>
          <a:xfrm>
            <a:off x="9604710" y="2069239"/>
            <a:ext cx="1671253" cy="1255737"/>
          </a:xfrm>
          <a:prstGeom prst="wedgeRoundRectCallout">
            <a:avLst>
              <a:gd name="adj1" fmla="val -48527"/>
              <a:gd name="adj2" fmla="val 742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角丸四角形吹き出し 21"/>
          <p:cNvSpPr/>
          <p:nvPr/>
        </p:nvSpPr>
        <p:spPr>
          <a:xfrm>
            <a:off x="9957009" y="3902192"/>
            <a:ext cx="1584629" cy="1634277"/>
          </a:xfrm>
          <a:prstGeom prst="wedgeRoundRectCallout">
            <a:avLst>
              <a:gd name="adj1" fmla="val -103128"/>
              <a:gd name="adj2" fmla="val 3491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3" name="図 22" descr="介護のイラスト「車椅子のおばあさん」">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651996" y="3701385"/>
            <a:ext cx="1767118" cy="1687477"/>
          </a:xfrm>
          <a:prstGeom prst="rect">
            <a:avLst/>
          </a:prstGeom>
          <a:noFill/>
          <a:ln>
            <a:noFill/>
          </a:ln>
        </p:spPr>
      </p:pic>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9007" y="1975520"/>
            <a:ext cx="1587595" cy="1349456"/>
          </a:xfrm>
          <a:prstGeom prst="rect">
            <a:avLst/>
          </a:prstGeom>
        </p:spPr>
      </p:pic>
      <p:sp>
        <p:nvSpPr>
          <p:cNvPr id="26" name="角丸四角形吹き出し 25"/>
          <p:cNvSpPr/>
          <p:nvPr/>
        </p:nvSpPr>
        <p:spPr>
          <a:xfrm>
            <a:off x="6097745" y="4653136"/>
            <a:ext cx="1352222" cy="1152128"/>
          </a:xfrm>
          <a:prstGeom prst="wedgeRoundRectCallout">
            <a:avLst>
              <a:gd name="adj1" fmla="val 68734"/>
              <a:gd name="adj2" fmla="val 182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7" name="図 26" descr="http://4.bp.blogspot.com/-baMq5F8AuQQ/Uf8ztes8fEI/AAAAAAAAWv8/_Uutxc9so4k/s800/ondanka_earth.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52873" y="2052947"/>
            <a:ext cx="1888765" cy="1472698"/>
          </a:xfrm>
          <a:prstGeom prst="rect">
            <a:avLst/>
          </a:prstGeom>
          <a:noFill/>
          <a:ln>
            <a:noFill/>
          </a:ln>
        </p:spPr>
      </p:pic>
      <p:pic>
        <p:nvPicPr>
          <p:cNvPr id="28" name="図 27" descr="エコバッグのイラスト">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6184194" y="4410348"/>
            <a:ext cx="991145" cy="1286758"/>
          </a:xfrm>
          <a:prstGeom prst="rect">
            <a:avLst/>
          </a:prstGeom>
          <a:noFill/>
          <a:ln>
            <a:noFill/>
          </a:ln>
        </p:spPr>
      </p:pic>
    </p:spTree>
    <p:extLst>
      <p:ext uri="{BB962C8B-B14F-4D97-AF65-F5344CB8AC3E}">
        <p14:creationId xmlns:p14="http://schemas.microsoft.com/office/powerpoint/2010/main" val="56336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クラブ支部の成功例③</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lang="ja-JP" altLang="en-US" dirty="0"/>
              <a:t>「</a:t>
            </a:r>
            <a:r>
              <a:rPr kumimoji="1" lang="ja-JP" altLang="en-US" dirty="0" smtClean="0"/>
              <a:t>私たちは折り紙教室の</a:t>
            </a:r>
          </a:p>
          <a:p>
            <a:pPr marL="0" indent="0">
              <a:spcBef>
                <a:spcPts val="0"/>
              </a:spcBef>
              <a:buNone/>
            </a:pPr>
            <a:r>
              <a:rPr kumimoji="1" lang="ja-JP" altLang="en-US" dirty="0" smtClean="0"/>
              <a:t>生徒</a:t>
            </a:r>
            <a:r>
              <a:rPr lang="ja-JP" altLang="en-US" dirty="0" smtClean="0"/>
              <a:t>なんですけど</a:t>
            </a:r>
          </a:p>
          <a:p>
            <a:pPr marL="0" indent="0">
              <a:spcBef>
                <a:spcPts val="0"/>
              </a:spcBef>
              <a:buNone/>
            </a:pPr>
            <a:r>
              <a:rPr kumimoji="1" lang="ja-JP" altLang="en-US" dirty="0" smtClean="0"/>
              <a:t>折り紙</a:t>
            </a:r>
            <a:r>
              <a:rPr lang="ja-JP" altLang="en-US" dirty="0"/>
              <a:t>を</a:t>
            </a:r>
            <a:r>
              <a:rPr kumimoji="1" lang="ja-JP" altLang="en-US" dirty="0" smtClean="0"/>
              <a:t>何かに役立てたい」</a:t>
            </a:r>
            <a:endParaRPr kumimoji="1" lang="ja-JP" altLang="en-US" dirty="0"/>
          </a:p>
        </p:txBody>
      </p:sp>
      <p:pic>
        <p:nvPicPr>
          <p:cNvPr id="5" name="図 4" descr="折り紙のイラスト">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3448" y="3949459"/>
            <a:ext cx="2468607" cy="1804680"/>
          </a:xfrm>
          <a:prstGeom prst="rect">
            <a:avLst/>
          </a:prstGeom>
          <a:noFill/>
          <a:ln>
            <a:noFill/>
          </a:ln>
        </p:spPr>
      </p:pic>
    </p:spTree>
    <p:extLst>
      <p:ext uri="{BB962C8B-B14F-4D97-AF65-F5344CB8AC3E}">
        <p14:creationId xmlns:p14="http://schemas.microsoft.com/office/powerpoint/2010/main" val="67686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クラブ支部の成功例③</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lang="ja-JP" altLang="en-US" dirty="0"/>
              <a:t>「</a:t>
            </a:r>
            <a:r>
              <a:rPr kumimoji="1" lang="ja-JP" altLang="en-US" dirty="0" smtClean="0"/>
              <a:t>私たちは折り紙教室の</a:t>
            </a:r>
          </a:p>
          <a:p>
            <a:pPr marL="0" indent="0">
              <a:spcBef>
                <a:spcPts val="0"/>
              </a:spcBef>
              <a:buNone/>
            </a:pPr>
            <a:r>
              <a:rPr kumimoji="1" lang="ja-JP" altLang="en-US" dirty="0" smtClean="0"/>
              <a:t>生徒</a:t>
            </a:r>
            <a:r>
              <a:rPr lang="ja-JP" altLang="en-US" dirty="0" smtClean="0"/>
              <a:t>なんですけど</a:t>
            </a:r>
          </a:p>
          <a:p>
            <a:pPr marL="0" indent="0">
              <a:spcBef>
                <a:spcPts val="0"/>
              </a:spcBef>
              <a:buNone/>
            </a:pPr>
            <a:r>
              <a:rPr kumimoji="1" lang="ja-JP" altLang="en-US" dirty="0" smtClean="0"/>
              <a:t>折り紙</a:t>
            </a:r>
            <a:r>
              <a:rPr lang="ja-JP" altLang="en-US" dirty="0"/>
              <a:t>を</a:t>
            </a:r>
            <a:r>
              <a:rPr kumimoji="1" lang="ja-JP" altLang="en-US" dirty="0" smtClean="0"/>
              <a:t>何かに役立てたい」</a:t>
            </a:r>
            <a:endParaRPr kumimoji="1" lang="ja-JP" altLang="en-US" dirty="0"/>
          </a:p>
        </p:txBody>
      </p:sp>
      <p:sp>
        <p:nvSpPr>
          <p:cNvPr id="4" name="コンテンツ プレースホルダー 3"/>
          <p:cNvSpPr>
            <a:spLocks noGrp="1"/>
          </p:cNvSpPr>
          <p:nvPr>
            <p:ph sz="half" idx="2"/>
          </p:nvPr>
        </p:nvSpPr>
        <p:spPr>
          <a:xfrm>
            <a:off x="5446340" y="764704"/>
            <a:ext cx="5688632" cy="5229217"/>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spcBef>
                <a:spcPts val="0"/>
              </a:spcBef>
              <a:buNone/>
            </a:pPr>
            <a:r>
              <a:rPr kumimoji="1"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折り紙クラブ支部を結成して</a:t>
            </a:r>
          </a:p>
          <a:p>
            <a:pPr marL="0" indent="0" algn="ctr">
              <a:spcBef>
                <a:spcPts val="0"/>
              </a:spcBef>
              <a:buNone/>
            </a:pP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毎月　施設に折り紙作りに訪問</a:t>
            </a:r>
            <a:r>
              <a:rPr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5" name="図 4" descr="折り紙のイラスト">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3448" y="3949459"/>
            <a:ext cx="2468607" cy="1804680"/>
          </a:xfrm>
          <a:prstGeom prst="rect">
            <a:avLst/>
          </a:prstGeom>
          <a:noFill/>
          <a:ln>
            <a:noFill/>
          </a:ln>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476" y="2555395"/>
            <a:ext cx="4286250" cy="3438525"/>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340" y="1610438"/>
            <a:ext cx="2569988" cy="3294856"/>
          </a:xfrm>
          <a:prstGeom prst="rect">
            <a:avLst/>
          </a:prstGeom>
        </p:spPr>
      </p:pic>
    </p:spTree>
    <p:extLst>
      <p:ext uri="{BB962C8B-B14F-4D97-AF65-F5344CB8AC3E}">
        <p14:creationId xmlns:p14="http://schemas.microsoft.com/office/powerpoint/2010/main" val="5980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クラブ支部成功例④</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lang="ja-JP" altLang="en-US" dirty="0"/>
              <a:t>自主的</a:t>
            </a:r>
            <a:r>
              <a:rPr lang="ja-JP" altLang="en-US" dirty="0" smtClean="0"/>
              <a:t>に子ども</a:t>
            </a:r>
            <a:r>
              <a:rPr lang="ja-JP" altLang="en-US" dirty="0"/>
              <a:t>食堂</a:t>
            </a:r>
            <a:r>
              <a:rPr lang="ja-JP" altLang="en-US" dirty="0" smtClean="0"/>
              <a:t>に取り組む</a:t>
            </a:r>
          </a:p>
          <a:p>
            <a:pPr marL="0" indent="0">
              <a:spcBef>
                <a:spcPts val="0"/>
              </a:spcBef>
              <a:buNone/>
            </a:pPr>
            <a:r>
              <a:rPr kumimoji="1" lang="en-US" altLang="ja-JP" dirty="0" smtClean="0"/>
              <a:t>30</a:t>
            </a:r>
            <a:r>
              <a:rPr lang="ja-JP" altLang="en-US" dirty="0" smtClean="0"/>
              <a:t>代の若い主婦たち</a:t>
            </a:r>
            <a:endParaRPr kumimoji="1" lang="ja-JP" altLang="en-US" dirty="0"/>
          </a:p>
        </p:txBody>
      </p:sp>
      <p:pic>
        <p:nvPicPr>
          <p:cNvPr id="6" name="図 5" descr="巻き寿司を作る女性のイラスト">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970" y="3146190"/>
            <a:ext cx="1301595" cy="1317186"/>
          </a:xfrm>
          <a:prstGeom prst="rect">
            <a:avLst/>
          </a:prstGeom>
          <a:noFill/>
          <a:ln>
            <a:noFill/>
          </a:ln>
        </p:spPr>
      </p:pic>
      <p:pic>
        <p:nvPicPr>
          <p:cNvPr id="9" name="図 8" descr="オードブルのイラスト">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879" y="4284793"/>
            <a:ext cx="1112888" cy="837175"/>
          </a:xfrm>
          <a:prstGeom prst="rect">
            <a:avLst/>
          </a:prstGeom>
          <a:noFill/>
          <a:ln>
            <a:noFill/>
          </a:ln>
        </p:spPr>
      </p:pic>
      <p:pic>
        <p:nvPicPr>
          <p:cNvPr id="5" name="図 4" descr="タブレットでレシピを見る人のイラスト">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228524" y="3751360"/>
            <a:ext cx="1761351" cy="1800201"/>
          </a:xfrm>
          <a:prstGeom prst="rect">
            <a:avLst/>
          </a:prstGeom>
          <a:noFill/>
          <a:ln>
            <a:noFill/>
          </a:ln>
        </p:spPr>
      </p:pic>
      <p:sp>
        <p:nvSpPr>
          <p:cNvPr id="15" name="角丸四角形吹き出し 14"/>
          <p:cNvSpPr/>
          <p:nvPr/>
        </p:nvSpPr>
        <p:spPr>
          <a:xfrm>
            <a:off x="480275" y="2788842"/>
            <a:ext cx="2097451" cy="1648270"/>
          </a:xfrm>
          <a:prstGeom prst="wedgeRoundRectCallout">
            <a:avLst>
              <a:gd name="adj1" fmla="val 67192"/>
              <a:gd name="adj2" fmla="val 339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latin typeface="HGPｺﾞｼｯｸM" panose="020B0600000000000000" pitchFamily="50" charset="-128"/>
                <a:ea typeface="HGPｺﾞｼｯｸM" panose="020B0600000000000000" pitchFamily="50" charset="-128"/>
              </a:rPr>
              <a:t>そういえば</a:t>
            </a:r>
          </a:p>
          <a:p>
            <a:r>
              <a:rPr kumimoji="1" lang="ja-JP" altLang="en-US" dirty="0" smtClean="0">
                <a:latin typeface="HGPｺﾞｼｯｸM" panose="020B0600000000000000" pitchFamily="50" charset="-128"/>
                <a:ea typeface="HGPｺﾞｼｯｸM" panose="020B0600000000000000" pitchFamily="50" charset="-128"/>
              </a:rPr>
              <a:t>こういう活動を</a:t>
            </a:r>
          </a:p>
          <a:p>
            <a:r>
              <a:rPr kumimoji="1" lang="ja-JP" altLang="en-US" dirty="0" smtClean="0">
                <a:latin typeface="HGPｺﾞｼｯｸM" panose="020B0600000000000000" pitchFamily="50" charset="-128"/>
                <a:ea typeface="HGPｺﾞｼｯｸM" panose="020B0600000000000000" pitchFamily="50" charset="-128"/>
              </a:rPr>
              <a:t>している団体で</a:t>
            </a:r>
          </a:p>
          <a:p>
            <a:r>
              <a:rPr kumimoji="1" lang="ja-JP" altLang="en-US" dirty="0" smtClean="0">
                <a:latin typeface="HGPｺﾞｼｯｸM" panose="020B0600000000000000" pitchFamily="50" charset="-128"/>
                <a:ea typeface="HGPｺﾞｼｯｸM" panose="020B0600000000000000" pitchFamily="50" charset="-128"/>
              </a:rPr>
              <a:t>「ライオンズクラブ」</a:t>
            </a:r>
          </a:p>
          <a:p>
            <a:r>
              <a:rPr kumimoji="1" lang="ja-JP" altLang="en-US" dirty="0" smtClean="0">
                <a:latin typeface="HGPｺﾞｼｯｸM" panose="020B0600000000000000" pitchFamily="50" charset="-128"/>
                <a:ea typeface="HGPｺﾞｼｯｸM" panose="020B0600000000000000" pitchFamily="50" charset="-128"/>
              </a:rPr>
              <a:t>ってあるらしいわよ</a:t>
            </a:r>
            <a:endParaRPr kumimoji="1"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406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1681" y="908720"/>
            <a:ext cx="4751788" cy="1309033"/>
          </a:xfrm>
        </p:spPr>
        <p:txBody>
          <a:bodyPr anchor="t">
            <a:noAutofit/>
          </a:bodyPr>
          <a:lstStyle/>
          <a:p>
            <a:r>
              <a:rPr lang="en-US" altLang="ja-JP" sz="4000" dirty="0"/>
              <a:t>GAT</a:t>
            </a:r>
            <a:r>
              <a:rPr lang="ja-JP" altLang="en-US" sz="4000" dirty="0"/>
              <a:t>の</a:t>
            </a:r>
            <a:r>
              <a:rPr lang="ja-JP" altLang="en-US" sz="4000" dirty="0" smtClean="0"/>
              <a:t>構造</a:t>
            </a:r>
            <a:r>
              <a:rPr lang="ja-JP" altLang="ja-JP" sz="4000" dirty="0"/>
              <a:t/>
            </a:r>
            <a:br>
              <a:rPr lang="ja-JP" altLang="ja-JP" sz="4000" dirty="0"/>
            </a:br>
            <a:endParaRPr kumimoji="1" lang="ja-JP" sz="4000" dirty="0"/>
          </a:p>
        </p:txBody>
      </p:sp>
      <p:pic>
        <p:nvPicPr>
          <p:cNvPr id="6" name="コンテンツ プレースホルダー 5"/>
          <p:cNvPicPr>
            <a:picLocks noGrp="1" noChangeAspect="1"/>
          </p:cNvPicPr>
          <p:nvPr>
            <p:ph sz="half" idx="1"/>
          </p:nvPr>
        </p:nvPicPr>
        <p:blipFill>
          <a:blip r:embed="rId2">
            <a:duotone>
              <a:prstClr val="black"/>
              <a:srgbClr val="D9C3A5">
                <a:tint val="50000"/>
                <a:satMod val="180000"/>
              </a:srgbClr>
            </a:duotone>
          </a:blip>
          <a:stretch>
            <a:fillRect/>
          </a:stretch>
        </p:blipFill>
        <p:spPr>
          <a:xfrm>
            <a:off x="6094413" y="751815"/>
            <a:ext cx="5760639" cy="5199653"/>
          </a:xfrm>
          <a:prstGeom prst="rect">
            <a:avLst/>
          </a:prstGeom>
        </p:spPr>
      </p:pic>
      <p:sp>
        <p:nvSpPr>
          <p:cNvPr id="8" name="正方形/長方形 7"/>
          <p:cNvSpPr/>
          <p:nvPr/>
        </p:nvSpPr>
        <p:spPr>
          <a:xfrm>
            <a:off x="1161681" y="1772816"/>
            <a:ext cx="4824535" cy="1815882"/>
          </a:xfrm>
          <a:prstGeom prst="rect">
            <a:avLst/>
          </a:prstGeom>
        </p:spPr>
        <p:txBody>
          <a:bodyPr wrap="square">
            <a:spAutoFit/>
          </a:bodyPr>
          <a:lstStyle/>
          <a:p>
            <a:r>
              <a:rPr lang="ja-JP" altLang="en-US" sz="2800" dirty="0"/>
              <a:t>今年度</a:t>
            </a:r>
            <a:r>
              <a:rPr lang="ja-JP" altLang="en-US" sz="2800" dirty="0" smtClean="0"/>
              <a:t>の</a:t>
            </a:r>
            <a:r>
              <a:rPr lang="en-US" altLang="ja-JP" sz="2800" dirty="0" smtClean="0"/>
              <a:t>Family </a:t>
            </a:r>
            <a:r>
              <a:rPr lang="en-US" altLang="ja-JP" sz="2800" dirty="0"/>
              <a:t>and Woman action </a:t>
            </a:r>
            <a:r>
              <a:rPr lang="en-US" altLang="ja-JP" sz="2800" dirty="0" smtClean="0"/>
              <a:t>Team</a:t>
            </a:r>
            <a:r>
              <a:rPr lang="ja-JP" altLang="en-US" sz="2800" dirty="0" smtClean="0"/>
              <a:t>（</a:t>
            </a:r>
            <a:r>
              <a:rPr lang="en-US" altLang="ja-JP" sz="2800" dirty="0" smtClean="0"/>
              <a:t>FWT</a:t>
            </a:r>
            <a:r>
              <a:rPr lang="ja-JP" altLang="en-US" sz="2800" dirty="0" smtClean="0"/>
              <a:t>）は、</a:t>
            </a:r>
          </a:p>
          <a:p>
            <a:r>
              <a:rPr lang="en-US" altLang="ja-JP" sz="2800" dirty="0" smtClean="0"/>
              <a:t>Global </a:t>
            </a:r>
            <a:r>
              <a:rPr lang="en-US" altLang="ja-JP" sz="2800" dirty="0"/>
              <a:t>Action</a:t>
            </a:r>
            <a:r>
              <a:rPr lang="ja-JP" altLang="en-US" sz="2800" dirty="0"/>
              <a:t> </a:t>
            </a:r>
            <a:r>
              <a:rPr lang="en-US" altLang="ja-JP" sz="2800" dirty="0" smtClean="0"/>
              <a:t>Team</a:t>
            </a:r>
            <a:r>
              <a:rPr lang="ja-JP" altLang="en-US" sz="2800" dirty="0" smtClean="0"/>
              <a:t>（</a:t>
            </a:r>
            <a:r>
              <a:rPr lang="en-US" altLang="ja-JP" sz="2800" dirty="0" smtClean="0"/>
              <a:t>GAT</a:t>
            </a:r>
            <a:r>
              <a:rPr lang="ja-JP" altLang="en-US" sz="2800" dirty="0" smtClean="0"/>
              <a:t>）の仲間入りをしました</a:t>
            </a:r>
            <a:endParaRPr lang="ja-JP" altLang="en-US" sz="2800" dirty="0"/>
          </a:p>
        </p:txBody>
      </p:sp>
    </p:spTree>
    <p:extLst>
      <p:ext uri="{BB962C8B-B14F-4D97-AF65-F5344CB8AC3E}">
        <p14:creationId xmlns:p14="http://schemas.microsoft.com/office/powerpoint/2010/main" val="20559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クラブ支部成功例④</a:t>
            </a:r>
            <a:endParaRPr kumimoji="1" lang="ja-JP" altLang="en-US" dirty="0"/>
          </a:p>
        </p:txBody>
      </p:sp>
      <p:sp>
        <p:nvSpPr>
          <p:cNvPr id="3" name="コンテンツ プレースホルダー 2"/>
          <p:cNvSpPr>
            <a:spLocks noGrp="1"/>
          </p:cNvSpPr>
          <p:nvPr>
            <p:ph sz="half" idx="1"/>
          </p:nvPr>
        </p:nvSpPr>
        <p:spPr/>
        <p:txBody>
          <a:bodyPr/>
          <a:lstStyle/>
          <a:p>
            <a:pPr marL="0" indent="0">
              <a:spcBef>
                <a:spcPts val="0"/>
              </a:spcBef>
              <a:buNone/>
            </a:pPr>
            <a:r>
              <a:rPr lang="ja-JP" altLang="en-US" dirty="0"/>
              <a:t>自主的</a:t>
            </a:r>
            <a:r>
              <a:rPr lang="ja-JP" altLang="en-US" dirty="0" smtClean="0"/>
              <a:t>に子ども</a:t>
            </a:r>
            <a:r>
              <a:rPr lang="ja-JP" altLang="en-US" dirty="0"/>
              <a:t>食堂</a:t>
            </a:r>
            <a:r>
              <a:rPr lang="ja-JP" altLang="en-US" dirty="0" smtClean="0"/>
              <a:t>に取り組む</a:t>
            </a:r>
          </a:p>
          <a:p>
            <a:pPr marL="0" indent="0">
              <a:spcBef>
                <a:spcPts val="0"/>
              </a:spcBef>
              <a:buNone/>
            </a:pPr>
            <a:r>
              <a:rPr kumimoji="1" lang="en-US" altLang="ja-JP" dirty="0" smtClean="0"/>
              <a:t>30</a:t>
            </a:r>
            <a:r>
              <a:rPr lang="ja-JP" altLang="en-US" dirty="0" smtClean="0"/>
              <a:t>代の若い主婦たち</a:t>
            </a:r>
            <a:endParaRPr kumimoji="1" lang="ja-JP" altLang="en-US" dirty="0"/>
          </a:p>
        </p:txBody>
      </p:sp>
      <p:sp>
        <p:nvSpPr>
          <p:cNvPr id="4" name="コンテンツ プレースホルダー 3"/>
          <p:cNvSpPr>
            <a:spLocks noGrp="1"/>
          </p:cNvSpPr>
          <p:nvPr>
            <p:ph sz="half" idx="2"/>
          </p:nvPr>
        </p:nvSpPr>
        <p:spPr>
          <a:xfrm>
            <a:off x="5518348" y="609600"/>
            <a:ext cx="5637321" cy="5384321"/>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ja-JP" altLang="en-US" sz="700" dirty="0" smtClean="0">
              <a:solidFill>
                <a:srgbClr val="FF0000"/>
              </a:solidFill>
              <a:latin typeface="HGP創英角ﾎﾟｯﾌﾟ体" panose="040B0A00000000000000" pitchFamily="50" charset="-128"/>
              <a:ea typeface="HGP創英角ﾎﾟｯﾌﾟ体" panose="040B0A00000000000000" pitchFamily="50" charset="-128"/>
            </a:endParaRPr>
          </a:p>
          <a:p>
            <a:pPr marL="0" indent="0" algn="ctr">
              <a:buNone/>
            </a:pP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丸ごと</a:t>
            </a:r>
            <a:r>
              <a:rPr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rPr>
              <a:t>15</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名でクラブ支部結成</a:t>
            </a:r>
            <a:r>
              <a:rPr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6" name="図 5" descr="巻き寿司を作る女性のイラスト">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970" y="3146190"/>
            <a:ext cx="1301595" cy="1317186"/>
          </a:xfrm>
          <a:prstGeom prst="rect">
            <a:avLst/>
          </a:prstGeom>
          <a:noFill/>
          <a:ln>
            <a:noFill/>
          </a:ln>
        </p:spPr>
      </p:pic>
      <p:pic>
        <p:nvPicPr>
          <p:cNvPr id="9" name="図 8" descr="オードブルのイラスト">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879" y="4284793"/>
            <a:ext cx="1112888" cy="837175"/>
          </a:xfrm>
          <a:prstGeom prst="rect">
            <a:avLst/>
          </a:prstGeom>
          <a:noFill/>
          <a:ln>
            <a:noFill/>
          </a:ln>
        </p:spPr>
      </p:pic>
      <p:pic>
        <p:nvPicPr>
          <p:cNvPr id="10" name="図 9" descr="美味しそうにご飯を食べる女の子のイラスト">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771172" y="1451045"/>
            <a:ext cx="2476449" cy="2461055"/>
          </a:xfrm>
          <a:prstGeom prst="rect">
            <a:avLst/>
          </a:prstGeom>
          <a:noFill/>
          <a:ln>
            <a:noFill/>
          </a:ln>
        </p:spPr>
      </p:pic>
      <p:pic>
        <p:nvPicPr>
          <p:cNvPr id="11" name="図 10" descr="http://1.bp.blogspot.com/-5Ivf_XbpMGY/VYJrrYShorI/AAAAAAAAuiI/OjRHAljzJ6A/s800/oishii1_boy.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0770" y="1365390"/>
            <a:ext cx="2546464" cy="2643340"/>
          </a:xfrm>
          <a:prstGeom prst="rect">
            <a:avLst/>
          </a:prstGeom>
          <a:noFill/>
          <a:ln>
            <a:noFill/>
          </a:ln>
        </p:spPr>
      </p:pic>
      <p:pic>
        <p:nvPicPr>
          <p:cNvPr id="12" name="図 11" descr="サラダうどんのイラスト">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5628666" y="3739205"/>
            <a:ext cx="1991283" cy="1815928"/>
          </a:xfrm>
          <a:prstGeom prst="rect">
            <a:avLst/>
          </a:prstGeom>
          <a:noFill/>
          <a:ln>
            <a:noFill/>
          </a:ln>
        </p:spPr>
      </p:pic>
      <p:pic>
        <p:nvPicPr>
          <p:cNvPr id="13" name="図 12" descr="酢豚のイラスト">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8470677" y="4035558"/>
            <a:ext cx="2448270" cy="2113467"/>
          </a:xfrm>
          <a:prstGeom prst="rect">
            <a:avLst/>
          </a:prstGeom>
          <a:noFill/>
          <a:ln>
            <a:noFill/>
          </a:ln>
        </p:spPr>
      </p:pic>
      <p:pic>
        <p:nvPicPr>
          <p:cNvPr id="14" name="図 13" descr="シュウマイのイラスト">
            <a:hlinkClick r:id="rId13"/>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19949" y="3494542"/>
            <a:ext cx="1221075" cy="1355909"/>
          </a:xfrm>
          <a:prstGeom prst="rect">
            <a:avLst/>
          </a:prstGeom>
          <a:noFill/>
          <a:ln>
            <a:noFill/>
          </a:ln>
        </p:spPr>
      </p:pic>
      <p:pic>
        <p:nvPicPr>
          <p:cNvPr id="5" name="図 4" descr="タブレットでレシピを見る人のイラスト">
            <a:hlinkClick r:id="rId15"/>
          </p:cNvPr>
          <p:cNvPicPr/>
          <p:nvPr/>
        </p:nvPicPr>
        <p:blipFill>
          <a:blip r:embed="rId16">
            <a:extLst>
              <a:ext uri="{28A0092B-C50C-407E-A947-70E740481C1C}">
                <a14:useLocalDpi xmlns:a14="http://schemas.microsoft.com/office/drawing/2010/main" val="0"/>
              </a:ext>
            </a:extLst>
          </a:blip>
          <a:srcRect/>
          <a:stretch>
            <a:fillRect/>
          </a:stretch>
        </p:blipFill>
        <p:spPr bwMode="auto">
          <a:xfrm>
            <a:off x="3228524" y="3751360"/>
            <a:ext cx="1761351" cy="1800201"/>
          </a:xfrm>
          <a:prstGeom prst="rect">
            <a:avLst/>
          </a:prstGeom>
          <a:noFill/>
          <a:ln>
            <a:noFill/>
          </a:ln>
        </p:spPr>
      </p:pic>
      <p:sp>
        <p:nvSpPr>
          <p:cNvPr id="15" name="角丸四角形吹き出し 14"/>
          <p:cNvSpPr/>
          <p:nvPr/>
        </p:nvSpPr>
        <p:spPr>
          <a:xfrm>
            <a:off x="480275" y="2788842"/>
            <a:ext cx="2097451" cy="1648270"/>
          </a:xfrm>
          <a:prstGeom prst="wedgeRoundRectCallout">
            <a:avLst>
              <a:gd name="adj1" fmla="val 67192"/>
              <a:gd name="adj2" fmla="val 339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latin typeface="HGPｺﾞｼｯｸM" panose="020B0600000000000000" pitchFamily="50" charset="-128"/>
                <a:ea typeface="HGPｺﾞｼｯｸM" panose="020B0600000000000000" pitchFamily="50" charset="-128"/>
              </a:rPr>
              <a:t>そういえば</a:t>
            </a:r>
          </a:p>
          <a:p>
            <a:r>
              <a:rPr kumimoji="1" lang="ja-JP" altLang="en-US" dirty="0" smtClean="0">
                <a:latin typeface="HGPｺﾞｼｯｸM" panose="020B0600000000000000" pitchFamily="50" charset="-128"/>
                <a:ea typeface="HGPｺﾞｼｯｸM" panose="020B0600000000000000" pitchFamily="50" charset="-128"/>
              </a:rPr>
              <a:t>こういう活動を</a:t>
            </a:r>
          </a:p>
          <a:p>
            <a:r>
              <a:rPr kumimoji="1" lang="ja-JP" altLang="en-US" dirty="0" smtClean="0">
                <a:latin typeface="HGPｺﾞｼｯｸM" panose="020B0600000000000000" pitchFamily="50" charset="-128"/>
                <a:ea typeface="HGPｺﾞｼｯｸM" panose="020B0600000000000000" pitchFamily="50" charset="-128"/>
              </a:rPr>
              <a:t>している団体で</a:t>
            </a:r>
          </a:p>
          <a:p>
            <a:r>
              <a:rPr kumimoji="1" lang="ja-JP" altLang="en-US" dirty="0" smtClean="0">
                <a:latin typeface="HGPｺﾞｼｯｸM" panose="020B0600000000000000" pitchFamily="50" charset="-128"/>
                <a:ea typeface="HGPｺﾞｼｯｸM" panose="020B0600000000000000" pitchFamily="50" charset="-128"/>
              </a:rPr>
              <a:t>「ライオンズクラブ」</a:t>
            </a:r>
          </a:p>
          <a:p>
            <a:r>
              <a:rPr kumimoji="1" lang="ja-JP" altLang="en-US" dirty="0" smtClean="0">
                <a:latin typeface="HGPｺﾞｼｯｸM" panose="020B0600000000000000" pitchFamily="50" charset="-128"/>
                <a:ea typeface="HGPｺﾞｼｯｸM" panose="020B0600000000000000" pitchFamily="50" charset="-128"/>
              </a:rPr>
              <a:t>ってあるらしいわよ</a:t>
            </a:r>
            <a:endParaRPr kumimoji="1"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6452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クラブ支部成功例「子ども食堂」</a:t>
            </a:r>
            <a:endParaRPr kumimoji="1" lang="ja-JP" altLang="en-US" dirty="0"/>
          </a:p>
        </p:txBody>
      </p:sp>
      <p:sp>
        <p:nvSpPr>
          <p:cNvPr id="3" name="コンテンツ プレースホルダー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ctr">
              <a:spcBef>
                <a:spcPts val="0"/>
              </a:spcBef>
              <a:buNone/>
            </a:pPr>
            <a:r>
              <a:rPr kumimoji="1" lang="ja-JP" altLang="en-US" sz="2800" dirty="0" smtClean="0">
                <a:solidFill>
                  <a:srgbClr val="FF0000"/>
                </a:solidFill>
                <a:latin typeface="HGP創英ﾌﾟﾚｾﾞﾝｽEB" panose="02020800000000000000" pitchFamily="18" charset="-128"/>
                <a:ea typeface="HGP創英ﾌﾟﾚｾﾞﾝｽEB" panose="02020800000000000000" pitchFamily="18" charset="-128"/>
              </a:rPr>
              <a:t>＊すでに地区</a:t>
            </a:r>
            <a:r>
              <a:rPr kumimoji="1" lang="en-US" altLang="ja-JP" sz="2800" dirty="0" smtClean="0">
                <a:solidFill>
                  <a:srgbClr val="FF0000"/>
                </a:solidFill>
                <a:latin typeface="HGP創英ﾌﾟﾚｾﾞﾝｽEB" panose="02020800000000000000" pitchFamily="18" charset="-128"/>
                <a:ea typeface="HGP創英ﾌﾟﾚｾﾞﾝｽEB" panose="02020800000000000000" pitchFamily="18" charset="-128"/>
              </a:rPr>
              <a:t>FWT</a:t>
            </a:r>
            <a:r>
              <a:rPr kumimoji="1" lang="ja-JP" altLang="en-US" sz="2800" dirty="0" smtClean="0">
                <a:solidFill>
                  <a:srgbClr val="FF0000"/>
                </a:solidFill>
                <a:latin typeface="HGP創英ﾌﾟﾚｾﾞﾝｽEB" panose="02020800000000000000" pitchFamily="18" charset="-128"/>
                <a:ea typeface="HGP創英ﾌﾟﾚｾﾞﾝｽEB" panose="02020800000000000000" pitchFamily="18" charset="-128"/>
              </a:rPr>
              <a:t>コーディネーターたちが</a:t>
            </a:r>
          </a:p>
          <a:p>
            <a:pPr marL="0" indent="0" algn="ctr">
              <a:spcBef>
                <a:spcPts val="0"/>
              </a:spcBef>
              <a:buNone/>
            </a:pPr>
            <a:r>
              <a:rPr kumimoji="1" lang="en-US" altLang="ja-JP" sz="2800" dirty="0" smtClean="0">
                <a:solidFill>
                  <a:srgbClr val="FF0000"/>
                </a:solidFill>
                <a:latin typeface="HGP創英ﾌﾟﾚｾﾞﾝｽEB" panose="02020800000000000000" pitchFamily="18" charset="-128"/>
                <a:ea typeface="HGP創英ﾌﾟﾚｾﾞﾝｽEB" panose="02020800000000000000" pitchFamily="18" charset="-128"/>
              </a:rPr>
              <a:t>3</a:t>
            </a:r>
            <a:r>
              <a:rPr kumimoji="1" lang="ja-JP" altLang="en-US" sz="2800" dirty="0" smtClean="0">
                <a:solidFill>
                  <a:srgbClr val="FF0000"/>
                </a:solidFill>
                <a:latin typeface="HGP創英ﾌﾟﾚｾﾞﾝｽEB" panose="02020800000000000000" pitchFamily="18" charset="-128"/>
                <a:ea typeface="HGP創英ﾌﾟﾚｾﾞﾝｽEB" panose="02020800000000000000" pitchFamily="18" charset="-128"/>
              </a:rPr>
              <a:t>つの「子ども食堂」を立ち上げています</a:t>
            </a:r>
            <a:endParaRPr kumimoji="1" lang="ja-JP" altLang="en-US" sz="2800" dirty="0">
              <a:solidFill>
                <a:srgbClr val="FF0000"/>
              </a:solidFill>
              <a:latin typeface="HGP創英ﾌﾟﾚｾﾞﾝｽEB" panose="02020800000000000000" pitchFamily="18" charset="-128"/>
              <a:ea typeface="HGP創英ﾌﾟﾚｾﾞﾝｽEB" panose="02020800000000000000" pitchFamily="18" charset="-128"/>
            </a:endParaRPr>
          </a:p>
        </p:txBody>
      </p:sp>
      <p:sp>
        <p:nvSpPr>
          <p:cNvPr id="5" name="角丸四角形 4"/>
          <p:cNvSpPr/>
          <p:nvPr/>
        </p:nvSpPr>
        <p:spPr>
          <a:xfrm>
            <a:off x="2039386" y="2924944"/>
            <a:ext cx="2304256" cy="24482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sz="4800" dirty="0" smtClean="0"/>
              <a:t>330-A</a:t>
            </a:r>
          </a:p>
          <a:p>
            <a:pPr algn="ctr"/>
            <a:r>
              <a:rPr kumimoji="1" lang="en-US" altLang="ja-JP" sz="4800" dirty="0" smtClean="0"/>
              <a:t>(</a:t>
            </a:r>
            <a:r>
              <a:rPr kumimoji="1" lang="ja-JP" altLang="en-US" sz="4800" dirty="0" smtClean="0"/>
              <a:t>東京</a:t>
            </a:r>
            <a:r>
              <a:rPr kumimoji="1" lang="en-US" altLang="ja-JP" sz="4800" dirty="0" smtClean="0"/>
              <a:t>)</a:t>
            </a:r>
            <a:endParaRPr kumimoji="1" lang="ja-JP" altLang="en-US" sz="4800" dirty="0"/>
          </a:p>
        </p:txBody>
      </p:sp>
      <p:sp>
        <p:nvSpPr>
          <p:cNvPr id="6" name="角丸四角形 5"/>
          <p:cNvSpPr/>
          <p:nvPr/>
        </p:nvSpPr>
        <p:spPr>
          <a:xfrm>
            <a:off x="4985373" y="2924944"/>
            <a:ext cx="2304256" cy="24482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4800" dirty="0" smtClean="0"/>
              <a:t>332-B</a:t>
            </a:r>
          </a:p>
          <a:p>
            <a:pPr algn="ctr"/>
            <a:r>
              <a:rPr kumimoji="1" lang="en-US" altLang="ja-JP" sz="4800" dirty="0" smtClean="0"/>
              <a:t>(</a:t>
            </a:r>
            <a:r>
              <a:rPr kumimoji="1" lang="ja-JP" altLang="en-US" sz="4800" dirty="0" smtClean="0"/>
              <a:t>岩手</a:t>
            </a:r>
            <a:r>
              <a:rPr kumimoji="1" lang="en-US" altLang="ja-JP" sz="4800" dirty="0" smtClean="0"/>
              <a:t>)</a:t>
            </a:r>
            <a:endParaRPr kumimoji="1" lang="ja-JP" altLang="en-US" sz="4800" dirty="0"/>
          </a:p>
        </p:txBody>
      </p:sp>
      <p:sp>
        <p:nvSpPr>
          <p:cNvPr id="7" name="角丸四角形 6"/>
          <p:cNvSpPr/>
          <p:nvPr/>
        </p:nvSpPr>
        <p:spPr>
          <a:xfrm>
            <a:off x="7883271" y="2924944"/>
            <a:ext cx="2304256" cy="244827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4800" dirty="0" smtClean="0"/>
              <a:t>333-A</a:t>
            </a:r>
          </a:p>
          <a:p>
            <a:pPr algn="ctr"/>
            <a:r>
              <a:rPr kumimoji="1" lang="en-US" altLang="ja-JP" sz="4800" dirty="0" smtClean="0"/>
              <a:t>(</a:t>
            </a:r>
            <a:r>
              <a:rPr kumimoji="1" lang="ja-JP" altLang="en-US" sz="4800" dirty="0"/>
              <a:t>新潟</a:t>
            </a:r>
            <a:r>
              <a:rPr kumimoji="1" lang="en-US" altLang="ja-JP" sz="4800" dirty="0" smtClean="0"/>
              <a:t>)</a:t>
            </a:r>
            <a:endParaRPr kumimoji="1" lang="ja-JP" altLang="en-US" sz="4800" dirty="0"/>
          </a:p>
        </p:txBody>
      </p:sp>
    </p:spTree>
    <p:extLst>
      <p:ext uri="{BB962C8B-B14F-4D97-AF65-F5344CB8AC3E}">
        <p14:creationId xmlns:p14="http://schemas.microsoft.com/office/powerpoint/2010/main" val="53620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クラブ支部成功例「子ども食堂」</a:t>
            </a:r>
            <a:endParaRPr kumimoji="1" lang="ja-JP" altLang="en-US" dirty="0"/>
          </a:p>
        </p:txBody>
      </p:sp>
      <p:sp>
        <p:nvSpPr>
          <p:cNvPr id="3" name="コンテンツ プレースホルダー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ctr">
              <a:spcBef>
                <a:spcPts val="0"/>
              </a:spcBef>
              <a:buNone/>
            </a:pPr>
            <a:r>
              <a:rPr kumimoji="1" lang="ja-JP" altLang="en-US" sz="2800" dirty="0" smtClean="0">
                <a:solidFill>
                  <a:srgbClr val="FF0000"/>
                </a:solidFill>
                <a:latin typeface="HGP創英ﾌﾟﾚｾﾞﾝｽEB" panose="02020800000000000000" pitchFamily="18" charset="-128"/>
                <a:ea typeface="HGP創英ﾌﾟﾚｾﾞﾝｽEB" panose="02020800000000000000" pitchFamily="18" charset="-128"/>
              </a:rPr>
              <a:t>＊また子ども食堂のお手伝いでつながっているメンバーで</a:t>
            </a:r>
          </a:p>
          <a:p>
            <a:pPr marL="0" indent="0" algn="ctr">
              <a:spcBef>
                <a:spcPts val="0"/>
              </a:spcBef>
              <a:buNone/>
            </a:pPr>
            <a:r>
              <a:rPr lang="ja-JP" altLang="en-US" sz="2800" dirty="0" smtClean="0">
                <a:solidFill>
                  <a:srgbClr val="FF0000"/>
                </a:solidFill>
                <a:latin typeface="HGP創英ﾌﾟﾚｾﾞﾝｽEB" panose="02020800000000000000" pitchFamily="18" charset="-128"/>
                <a:ea typeface="HGP創英ﾌﾟﾚｾﾞﾝｽEB" panose="02020800000000000000" pitchFamily="18" charset="-128"/>
              </a:rPr>
              <a:t>クラブ支部が</a:t>
            </a:r>
            <a:r>
              <a:rPr lang="en-US" altLang="ja-JP" sz="2800" dirty="0" smtClean="0">
                <a:solidFill>
                  <a:srgbClr val="FF0000"/>
                </a:solidFill>
                <a:latin typeface="HGP創英ﾌﾟﾚｾﾞﾝｽEB" panose="02020800000000000000" pitchFamily="18" charset="-128"/>
                <a:ea typeface="HGP創英ﾌﾟﾚｾﾞﾝｽEB" panose="02020800000000000000" pitchFamily="18" charset="-128"/>
              </a:rPr>
              <a:t>2</a:t>
            </a:r>
            <a:r>
              <a:rPr lang="ja-JP" altLang="en-US" sz="2800" dirty="0" smtClean="0">
                <a:solidFill>
                  <a:srgbClr val="FF0000"/>
                </a:solidFill>
                <a:latin typeface="HGP創英ﾌﾟﾚｾﾞﾝｽEB" panose="02020800000000000000" pitchFamily="18" charset="-128"/>
                <a:ea typeface="HGP創英ﾌﾟﾚｾﾞﾝｽEB" panose="02020800000000000000" pitchFamily="18" charset="-128"/>
              </a:rPr>
              <a:t>つ結成されました</a:t>
            </a:r>
            <a:endParaRPr kumimoji="1" lang="ja-JP" altLang="en-US" sz="2800" dirty="0">
              <a:solidFill>
                <a:srgbClr val="FF0000"/>
              </a:solidFill>
              <a:latin typeface="HGP創英ﾌﾟﾚｾﾞﾝｽEB" panose="02020800000000000000" pitchFamily="18" charset="-128"/>
              <a:ea typeface="HGP創英ﾌﾟﾚｾﾞﾝｽEB" panose="02020800000000000000" pitchFamily="18" charset="-128"/>
            </a:endParaRPr>
          </a:p>
        </p:txBody>
      </p:sp>
      <p:sp>
        <p:nvSpPr>
          <p:cNvPr id="5" name="角丸四角形 4"/>
          <p:cNvSpPr/>
          <p:nvPr/>
        </p:nvSpPr>
        <p:spPr>
          <a:xfrm>
            <a:off x="2039386" y="2924944"/>
            <a:ext cx="2304256" cy="24482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sz="4800" dirty="0" smtClean="0"/>
              <a:t>330-A</a:t>
            </a:r>
          </a:p>
          <a:p>
            <a:pPr algn="ctr"/>
            <a:r>
              <a:rPr kumimoji="1" lang="en-US" altLang="ja-JP" sz="4800" dirty="0" smtClean="0"/>
              <a:t>(</a:t>
            </a:r>
            <a:r>
              <a:rPr kumimoji="1" lang="ja-JP" altLang="en-US" sz="4800" dirty="0" smtClean="0"/>
              <a:t>東京</a:t>
            </a:r>
            <a:r>
              <a:rPr kumimoji="1" lang="en-US" altLang="ja-JP" sz="4800" dirty="0" smtClean="0"/>
              <a:t>)</a:t>
            </a:r>
            <a:endParaRPr kumimoji="1" lang="ja-JP" altLang="en-US" sz="4800" dirty="0"/>
          </a:p>
        </p:txBody>
      </p:sp>
      <p:sp>
        <p:nvSpPr>
          <p:cNvPr id="6" name="角丸四角形 5"/>
          <p:cNvSpPr/>
          <p:nvPr/>
        </p:nvSpPr>
        <p:spPr>
          <a:xfrm>
            <a:off x="4985373" y="2924944"/>
            <a:ext cx="2304256" cy="24482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4800" dirty="0" smtClean="0"/>
              <a:t>332-B</a:t>
            </a:r>
          </a:p>
          <a:p>
            <a:pPr algn="ctr"/>
            <a:r>
              <a:rPr kumimoji="1" lang="en-US" altLang="ja-JP" sz="4800" dirty="0" smtClean="0"/>
              <a:t>(</a:t>
            </a:r>
            <a:r>
              <a:rPr kumimoji="1" lang="ja-JP" altLang="en-US" sz="4800" dirty="0" smtClean="0"/>
              <a:t>岩手</a:t>
            </a:r>
            <a:r>
              <a:rPr kumimoji="1" lang="en-US" altLang="ja-JP" sz="4800" dirty="0" smtClean="0"/>
              <a:t>)</a:t>
            </a:r>
            <a:endParaRPr kumimoji="1" lang="ja-JP" altLang="en-US" sz="4800" dirty="0"/>
          </a:p>
        </p:txBody>
      </p:sp>
      <p:sp>
        <p:nvSpPr>
          <p:cNvPr id="7" name="角丸四角形 6"/>
          <p:cNvSpPr/>
          <p:nvPr/>
        </p:nvSpPr>
        <p:spPr>
          <a:xfrm>
            <a:off x="7883271" y="2924944"/>
            <a:ext cx="2304256" cy="244827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4800" dirty="0" smtClean="0"/>
              <a:t>333-A</a:t>
            </a:r>
          </a:p>
          <a:p>
            <a:pPr algn="ctr"/>
            <a:r>
              <a:rPr kumimoji="1" lang="en-US" altLang="ja-JP" sz="4800" dirty="0" smtClean="0"/>
              <a:t>(</a:t>
            </a:r>
            <a:r>
              <a:rPr kumimoji="1" lang="ja-JP" altLang="en-US" sz="4800" dirty="0"/>
              <a:t>新潟</a:t>
            </a:r>
            <a:r>
              <a:rPr kumimoji="1" lang="en-US" altLang="ja-JP" sz="4800" dirty="0" smtClean="0"/>
              <a:t>)</a:t>
            </a:r>
            <a:endParaRPr kumimoji="1" lang="ja-JP" altLang="en-US" sz="4800" dirty="0"/>
          </a:p>
        </p:txBody>
      </p:sp>
    </p:spTree>
    <p:extLst>
      <p:ext uri="{BB962C8B-B14F-4D97-AF65-F5344CB8AC3E}">
        <p14:creationId xmlns:p14="http://schemas.microsoft.com/office/powerpoint/2010/main" val="123985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a:t>
            </a:r>
            <a:r>
              <a:rPr lang="ja-JP" altLang="en-US" dirty="0" smtClean="0"/>
              <a:t>クラブ支部で</a:t>
            </a:r>
            <a:r>
              <a:rPr lang="en-US" altLang="ja-JP" dirty="0" smtClean="0"/>
              <a:t>】</a:t>
            </a:r>
            <a:r>
              <a:rPr lang="ja-JP" altLang="en-US" dirty="0" smtClean="0"/>
              <a:t>会員増強の</a:t>
            </a:r>
            <a:r>
              <a:rPr lang="ja-JP" altLang="en-US" dirty="0"/>
              <a:t>ターゲット</a:t>
            </a:r>
            <a:r>
              <a:rPr lang="ja-JP" altLang="en-US" dirty="0" smtClean="0"/>
              <a:t>はここ</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特定の奉仕を目的とするグループ</a:t>
            </a:r>
          </a:p>
          <a:p>
            <a:r>
              <a:rPr lang="ja-JP" altLang="en-US" dirty="0" smtClean="0"/>
              <a:t>社会参加を志向する主婦や退職者</a:t>
            </a:r>
          </a:p>
          <a:p>
            <a:r>
              <a:rPr lang="ja-JP" altLang="en-US" dirty="0"/>
              <a:t>職場</a:t>
            </a:r>
            <a:r>
              <a:rPr lang="ja-JP" altLang="en-US" dirty="0" smtClean="0"/>
              <a:t>の</a:t>
            </a:r>
            <a:r>
              <a:rPr lang="ja-JP" altLang="en-US" dirty="0"/>
              <a:t>気</a:t>
            </a:r>
            <a:r>
              <a:rPr lang="ja-JP" altLang="en-US" dirty="0" smtClean="0"/>
              <a:t>の合う</a:t>
            </a:r>
            <a:r>
              <a:rPr lang="ja-JP" altLang="en-US" dirty="0"/>
              <a:t>仲間</a:t>
            </a:r>
            <a:r>
              <a:rPr lang="ja-JP" altLang="en-US" dirty="0" smtClean="0"/>
              <a:t>たち</a:t>
            </a:r>
          </a:p>
          <a:p>
            <a:r>
              <a:rPr lang="ja-JP" altLang="en-US" dirty="0"/>
              <a:t>趣味</a:t>
            </a:r>
            <a:r>
              <a:rPr lang="ja-JP" altLang="en-US" dirty="0" smtClean="0"/>
              <a:t>や</a:t>
            </a:r>
            <a:r>
              <a:rPr lang="ja-JP" altLang="en-US" dirty="0"/>
              <a:t>スポーツ</a:t>
            </a:r>
            <a:r>
              <a:rPr lang="ja-JP" altLang="en-US" dirty="0" smtClean="0"/>
              <a:t>でつながる人脈</a:t>
            </a:r>
          </a:p>
          <a:p>
            <a:pPr marL="0" indent="0" algn="r">
              <a:buNone/>
            </a:pPr>
            <a:r>
              <a:rPr lang="ja-JP" altLang="en-US" dirty="0" smtClean="0"/>
              <a:t>・・・・など</a:t>
            </a:r>
          </a:p>
          <a:p>
            <a:endParaRPr kumimoji="1" lang="ja-JP" altLang="en-US" dirty="0"/>
          </a:p>
        </p:txBody>
      </p:sp>
      <p:sp>
        <p:nvSpPr>
          <p:cNvPr id="6" name="雲 5"/>
          <p:cNvSpPr/>
          <p:nvPr/>
        </p:nvSpPr>
        <p:spPr>
          <a:xfrm>
            <a:off x="6526460" y="4725144"/>
            <a:ext cx="396044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ＧＭＴと連携</a:t>
            </a:r>
            <a:endParaRPr kumimoji="1" lang="ja-JP" altLang="en-US" sz="2400" b="1" dirty="0"/>
          </a:p>
        </p:txBody>
      </p:sp>
    </p:spTree>
    <p:extLst>
      <p:ext uri="{BB962C8B-B14F-4D97-AF65-F5344CB8AC3E}">
        <p14:creationId xmlns:p14="http://schemas.microsoft.com/office/powerpoint/2010/main" val="135275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クラブ支部で</a:t>
            </a:r>
            <a:r>
              <a:rPr kumimoji="1" lang="en-US" altLang="ja-JP" dirty="0" smtClean="0"/>
              <a:t>】</a:t>
            </a:r>
            <a:r>
              <a:rPr kumimoji="1" lang="ja-JP" altLang="en-US" dirty="0" smtClean="0"/>
              <a:t>リーダー育成の近道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クラブ支部で自立した活動を学んだ会員がリーダー候補として活躍へ</a:t>
            </a:r>
          </a:p>
          <a:p>
            <a:r>
              <a:rPr lang="ja-JP" altLang="en-US" dirty="0"/>
              <a:t>仲間</a:t>
            </a:r>
            <a:r>
              <a:rPr lang="ja-JP" altLang="en-US" dirty="0" smtClean="0"/>
              <a:t>を集めてクラブ支部からライオンズクラブ結成へ</a:t>
            </a:r>
          </a:p>
          <a:p>
            <a:r>
              <a:rPr kumimoji="1" lang="ja-JP" altLang="en-US" dirty="0"/>
              <a:t>若手</a:t>
            </a:r>
            <a:r>
              <a:rPr kumimoji="1" lang="ja-JP" altLang="en-US" dirty="0" smtClean="0"/>
              <a:t>や</a:t>
            </a:r>
            <a:r>
              <a:rPr kumimoji="1" lang="ja-JP" altLang="en-US" dirty="0"/>
              <a:t>女性</a:t>
            </a:r>
            <a:r>
              <a:rPr kumimoji="1" lang="ja-JP" altLang="en-US" dirty="0" smtClean="0"/>
              <a:t>の家族会員でクラブ支部を結成してペーパー会員から主体的に活動する会員へ</a:t>
            </a:r>
            <a:endParaRPr kumimoji="1" lang="ja-JP" altLang="en-US" dirty="0"/>
          </a:p>
        </p:txBody>
      </p:sp>
      <p:sp>
        <p:nvSpPr>
          <p:cNvPr id="10" name="雲 9"/>
          <p:cNvSpPr/>
          <p:nvPr/>
        </p:nvSpPr>
        <p:spPr>
          <a:xfrm>
            <a:off x="6526460" y="4509120"/>
            <a:ext cx="396044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ＧＬＴと連携</a:t>
            </a:r>
            <a:endParaRPr kumimoji="1" lang="ja-JP" altLang="en-US" sz="2400" b="1" dirty="0"/>
          </a:p>
        </p:txBody>
      </p:sp>
    </p:spTree>
    <p:extLst>
      <p:ext uri="{BB962C8B-B14F-4D97-AF65-F5344CB8AC3E}">
        <p14:creationId xmlns:p14="http://schemas.microsoft.com/office/powerpoint/2010/main" val="40272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クラブ支部で</a:t>
            </a:r>
            <a:r>
              <a:rPr kumimoji="1" lang="en-US" altLang="ja-JP" dirty="0" smtClean="0"/>
              <a:t>】</a:t>
            </a:r>
            <a:r>
              <a:rPr kumimoji="1" lang="ja-JP" altLang="en-US" dirty="0" smtClean="0"/>
              <a:t>優れた奉仕活動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新たな視点で奉仕の地域ニーズ発見</a:t>
            </a:r>
          </a:p>
          <a:p>
            <a:r>
              <a:rPr lang="ja-JP" altLang="en-US" dirty="0"/>
              <a:t>少人数</a:t>
            </a:r>
            <a:r>
              <a:rPr lang="ja-JP" altLang="en-US" dirty="0" smtClean="0"/>
              <a:t>による機動力の発揮</a:t>
            </a:r>
          </a:p>
          <a:p>
            <a:r>
              <a:rPr kumimoji="1" lang="ja-JP" altLang="en-US" dirty="0"/>
              <a:t>質</a:t>
            </a:r>
            <a:r>
              <a:rPr kumimoji="1" lang="ja-JP" altLang="en-US" dirty="0" smtClean="0"/>
              <a:t>の</a:t>
            </a:r>
            <a:r>
              <a:rPr lang="ja-JP" altLang="en-US" dirty="0" smtClean="0"/>
              <a:t>良い</a:t>
            </a:r>
            <a:r>
              <a:rPr lang="ja-JP" altLang="en-US" dirty="0"/>
              <a:t>奉仕</a:t>
            </a:r>
            <a:r>
              <a:rPr lang="ja-JP" altLang="en-US" dirty="0" smtClean="0"/>
              <a:t>で賛同者を得る</a:t>
            </a:r>
            <a:endParaRPr kumimoji="1" lang="ja-JP" altLang="en-US" dirty="0"/>
          </a:p>
        </p:txBody>
      </p:sp>
      <p:sp>
        <p:nvSpPr>
          <p:cNvPr id="4" name="雲 3"/>
          <p:cNvSpPr/>
          <p:nvPr/>
        </p:nvSpPr>
        <p:spPr>
          <a:xfrm>
            <a:off x="6526460" y="4509120"/>
            <a:ext cx="396044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ＧＳＴと連携</a:t>
            </a:r>
            <a:endParaRPr kumimoji="1" lang="ja-JP" altLang="en-US" sz="2400" b="1" dirty="0"/>
          </a:p>
        </p:txBody>
      </p:sp>
    </p:spTree>
    <p:extLst>
      <p:ext uri="{BB962C8B-B14F-4D97-AF65-F5344CB8AC3E}">
        <p14:creationId xmlns:p14="http://schemas.microsoft.com/office/powerpoint/2010/main" val="30316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永続的な</a:t>
            </a:r>
            <a:br>
              <a:rPr kumimoji="1" lang="ja-JP" altLang="en-US" dirty="0" smtClean="0"/>
            </a:br>
            <a:r>
              <a:rPr kumimoji="1" lang="ja-JP" altLang="en-US" dirty="0" smtClean="0"/>
              <a:t>クラブ作りの</a:t>
            </a:r>
            <a:br>
              <a:rPr kumimoji="1" lang="ja-JP" altLang="en-US" dirty="0" smtClean="0"/>
            </a:br>
            <a:r>
              <a:rPr kumimoji="1" lang="ja-JP" altLang="en-US" dirty="0" smtClean="0"/>
              <a:t>循環イメージ</a:t>
            </a:r>
            <a:endParaRPr kumimoji="1" lang="ja-JP" altLang="en-US" dirty="0"/>
          </a:p>
        </p:txBody>
      </p:sp>
      <p:pic>
        <p:nvPicPr>
          <p:cNvPr id="10" name="図プレースホルダー 9"/>
          <p:cNvPicPr>
            <a:picLocks noGrp="1" noChangeAspect="1"/>
          </p:cNvPicPr>
          <p:nvPr>
            <p:ph type="pic" idx="1"/>
          </p:nvPr>
        </p:nvPicPr>
        <p:blipFill>
          <a:blip r:embed="rId2"/>
          <a:srcRect l="475" r="475"/>
          <a:stretch>
            <a:fillRect/>
          </a:stretch>
        </p:blipFill>
        <p:spPr>
          <a:prstGeom prst="rect">
            <a:avLst/>
          </a:prstGeom>
        </p:spPr>
      </p:pic>
      <p:sp>
        <p:nvSpPr>
          <p:cNvPr id="6" name="テキスト プレースホルダー 5"/>
          <p:cNvSpPr>
            <a:spLocks noGrp="1"/>
          </p:cNvSpPr>
          <p:nvPr>
            <p:ph type="body" sz="half" idx="2"/>
          </p:nvPr>
        </p:nvSpPr>
        <p:spPr/>
        <p:txBody>
          <a:bodyPr/>
          <a:lstStyle/>
          <a:p>
            <a:r>
              <a:rPr lang="ja-JP" altLang="en-US" dirty="0"/>
              <a:t>クラブ支部作りの一つとして、現在、ほとんどペーパー会員となっている家族</a:t>
            </a:r>
            <a:r>
              <a:rPr lang="ja-JP" altLang="en-US" dirty="0" smtClean="0"/>
              <a:t>会員を集めクラブ支部を結成する。そして親クラブから支部活動を学びながら成長した会員を中心に、新たな家族会員の拡大を目指す。</a:t>
            </a:r>
            <a:endParaRPr kumimoji="1" lang="ja-JP" altLang="en-US" dirty="0"/>
          </a:p>
        </p:txBody>
      </p:sp>
    </p:spTree>
    <p:extLst>
      <p:ext uri="{BB962C8B-B14F-4D97-AF65-F5344CB8AC3E}">
        <p14:creationId xmlns:p14="http://schemas.microsoft.com/office/powerpoint/2010/main" val="126626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4400" dirty="0" smtClean="0"/>
              <a:t>女性ならではの奉仕活動の推進</a:t>
            </a:r>
            <a:endParaRPr kumimoji="1" lang="ja-JP" altLang="en-US" sz="4400" dirty="0"/>
          </a:p>
        </p:txBody>
      </p:sp>
      <p:sp>
        <p:nvSpPr>
          <p:cNvPr id="6" name="コンテンツ プレースホルダー 5"/>
          <p:cNvSpPr>
            <a:spLocks noGrp="1"/>
          </p:cNvSpPr>
          <p:nvPr>
            <p:ph idx="1"/>
          </p:nvPr>
        </p:nvSpPr>
        <p:spPr>
          <a:xfrm>
            <a:off x="1522876" y="1905000"/>
            <a:ext cx="9143538" cy="1524000"/>
          </a:xfrm>
        </p:spPr>
        <p:txBody>
          <a:bodyPr/>
          <a:lstStyle/>
          <a:p>
            <a:pPr marL="0" indent="0">
              <a:buNone/>
            </a:pPr>
            <a:r>
              <a:rPr lang="ja-JP" altLang="ja-JP" dirty="0"/>
              <a:t>優れた奉仕活動は人々の共感を呼び、ライオンとしての意識を高め、仲間作りの大きな助けとも</a:t>
            </a:r>
            <a:r>
              <a:rPr lang="ja-JP" altLang="ja-JP" dirty="0" smtClean="0"/>
              <a:t>な</a:t>
            </a:r>
            <a:r>
              <a:rPr lang="ja-JP" altLang="en-US" dirty="0" smtClean="0"/>
              <a:t>ります。女性会員による子供や弱者を支援する奉仕活動は</a:t>
            </a:r>
            <a:r>
              <a:rPr kumimoji="1" lang="ja-JP" altLang="en-US" dirty="0" smtClean="0"/>
              <a:t>すでに各地で始まっています。どうぞクラブで、地区で、その活動を応援してください。</a:t>
            </a:r>
            <a:endParaRPr kumimoji="1" lang="ja-JP" altLang="en-US" dirty="0"/>
          </a:p>
        </p:txBody>
      </p:sp>
      <p:pic>
        <p:nvPicPr>
          <p:cNvPr id="7" name="図 6"/>
          <p:cNvPicPr>
            <a:picLocks noChangeAspect="1"/>
          </p:cNvPicPr>
          <p:nvPr/>
        </p:nvPicPr>
        <p:blipFill>
          <a:blip r:embed="rId2"/>
          <a:stretch>
            <a:fillRect/>
          </a:stretch>
        </p:blipFill>
        <p:spPr>
          <a:xfrm>
            <a:off x="1701924" y="3789040"/>
            <a:ext cx="8750480" cy="1944216"/>
          </a:xfrm>
          <a:prstGeom prst="rect">
            <a:avLst/>
          </a:prstGeom>
        </p:spPr>
      </p:pic>
    </p:spTree>
    <p:extLst>
      <p:ext uri="{BB962C8B-B14F-4D97-AF65-F5344CB8AC3E}">
        <p14:creationId xmlns:p14="http://schemas.microsoft.com/office/powerpoint/2010/main" val="20932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【FWT</a:t>
            </a:r>
            <a:r>
              <a:rPr kumimoji="1" lang="ja-JP" altLang="en-US" b="1" dirty="0" smtClean="0"/>
              <a:t>から提案</a:t>
            </a:r>
            <a:r>
              <a:rPr kumimoji="1" lang="en-US" altLang="ja-JP" b="1" dirty="0" smtClean="0"/>
              <a:t>】</a:t>
            </a:r>
            <a:r>
              <a:rPr kumimoji="1" lang="ja-JP" altLang="en-US" dirty="0" smtClean="0"/>
              <a:t>奉仕でつながるクラブ作りの一例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正会員　</a:t>
            </a:r>
            <a:r>
              <a:rPr kumimoji="1" lang="en-US" altLang="ja-JP" dirty="0" smtClean="0"/>
              <a:t>10</a:t>
            </a:r>
            <a:r>
              <a:rPr kumimoji="1" lang="ja-JP" altLang="en-US" dirty="0" smtClean="0"/>
              <a:t>名</a:t>
            </a:r>
            <a:r>
              <a:rPr lang="ja-JP" altLang="en-US" dirty="0" smtClean="0"/>
              <a:t>・・・月会費</a:t>
            </a:r>
            <a:r>
              <a:rPr lang="en-US" altLang="ja-JP" dirty="0" smtClean="0"/>
              <a:t>5000</a:t>
            </a:r>
            <a:r>
              <a:rPr lang="ja-JP" altLang="en-US" dirty="0" smtClean="0"/>
              <a:t>円</a:t>
            </a:r>
            <a:endParaRPr kumimoji="1" lang="ja-JP" altLang="en-US" dirty="0" smtClean="0"/>
          </a:p>
          <a:p>
            <a:r>
              <a:rPr lang="ja-JP" altLang="en-US" dirty="0" smtClean="0"/>
              <a:t>クラブ支部会員　</a:t>
            </a:r>
            <a:r>
              <a:rPr lang="en-US" altLang="ja-JP" dirty="0" smtClean="0"/>
              <a:t>10</a:t>
            </a:r>
            <a:r>
              <a:rPr lang="ja-JP" altLang="en-US" dirty="0" smtClean="0"/>
              <a:t>名・・・月会費</a:t>
            </a:r>
            <a:r>
              <a:rPr lang="en-US" altLang="ja-JP" dirty="0" smtClean="0"/>
              <a:t>3000</a:t>
            </a:r>
            <a:r>
              <a:rPr lang="ja-JP" altLang="en-US" dirty="0" smtClean="0"/>
              <a:t>円</a:t>
            </a:r>
          </a:p>
          <a:p>
            <a:r>
              <a:rPr kumimoji="1" lang="ja-JP" altLang="en-US" dirty="0" smtClean="0"/>
              <a:t>家族会員（子会員）</a:t>
            </a:r>
            <a:r>
              <a:rPr kumimoji="1" lang="en-US" altLang="ja-JP" dirty="0" smtClean="0"/>
              <a:t>15</a:t>
            </a:r>
            <a:r>
              <a:rPr kumimoji="1" lang="ja-JP" altLang="en-US" dirty="0" smtClean="0"/>
              <a:t>名・・・月会費</a:t>
            </a:r>
            <a:r>
              <a:rPr kumimoji="1" lang="en-US" altLang="ja-JP" dirty="0" smtClean="0"/>
              <a:t>1000</a:t>
            </a:r>
            <a:r>
              <a:rPr kumimoji="1" lang="ja-JP" altLang="en-US" dirty="0" smtClean="0"/>
              <a:t>円</a:t>
            </a:r>
          </a:p>
          <a:p>
            <a:endParaRPr kumimoji="1" lang="ja-JP" altLang="en-US" dirty="0" smtClean="0"/>
          </a:p>
          <a:p>
            <a:endParaRPr kumimoji="1" lang="ja-JP" altLang="en-US" dirty="0"/>
          </a:p>
        </p:txBody>
      </p:sp>
      <p:sp>
        <p:nvSpPr>
          <p:cNvPr id="4" name="角丸四角形吹き出し 3"/>
          <p:cNvSpPr/>
          <p:nvPr/>
        </p:nvSpPr>
        <p:spPr>
          <a:xfrm>
            <a:off x="2782044" y="3946376"/>
            <a:ext cx="2592288" cy="2016224"/>
          </a:xfrm>
          <a:prstGeom prst="wedgeRoundRectCallout">
            <a:avLst>
              <a:gd name="adj1" fmla="val -87888"/>
              <a:gd name="adj2" fmla="val -348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じゃあ</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なるべくみんなで</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手分けして</a:t>
            </a:r>
          </a:p>
          <a:p>
            <a:pPr algn="ctr"/>
            <a:r>
              <a:rPr kumimoji="1" lang="ja-JP" altLang="en-US" dirty="0">
                <a:latin typeface="HGP創英角ﾎﾟｯﾌﾟ体" panose="040B0A00000000000000" pitchFamily="50" charset="-128"/>
                <a:ea typeface="HGP創英角ﾎﾟｯﾌﾟ体" panose="040B0A00000000000000" pitchFamily="50" charset="-128"/>
              </a:rPr>
              <a:t>コスト</a:t>
            </a:r>
            <a:r>
              <a:rPr kumimoji="1" lang="ja-JP" altLang="en-US" dirty="0" smtClean="0">
                <a:latin typeface="HGP創英角ﾎﾟｯﾌﾟ体" panose="040B0A00000000000000" pitchFamily="50" charset="-128"/>
                <a:ea typeface="HGP創英角ﾎﾟｯﾌﾟ体" panose="040B0A00000000000000" pitchFamily="50" charset="-128"/>
              </a:rPr>
              <a:t>のかからない</a:t>
            </a:r>
          </a:p>
          <a:p>
            <a:pPr algn="ctr"/>
            <a:r>
              <a:rPr kumimoji="1" lang="ja-JP" altLang="en-US" dirty="0">
                <a:latin typeface="HGP創英角ﾎﾟｯﾌﾟ体" panose="040B0A00000000000000" pitchFamily="50" charset="-128"/>
                <a:ea typeface="HGP創英角ﾎﾟｯﾌﾟ体" panose="040B0A00000000000000" pitchFamily="50" charset="-128"/>
              </a:rPr>
              <a:t>クラブ</a:t>
            </a:r>
            <a:r>
              <a:rPr kumimoji="1" lang="ja-JP" altLang="en-US" dirty="0" smtClean="0">
                <a:latin typeface="HGP創英角ﾎﾟｯﾌﾟ体" panose="040B0A00000000000000" pitchFamily="50" charset="-128"/>
                <a:ea typeface="HGP創英角ﾎﾟｯﾌﾟ体" panose="040B0A00000000000000" pitchFamily="50" charset="-128"/>
              </a:rPr>
              <a:t>運営をしましょ</a:t>
            </a:r>
            <a:r>
              <a:rPr kumimoji="1" lang="ja-JP" altLang="en-US" dirty="0">
                <a:latin typeface="HGP創英角ﾎﾟｯﾌﾟ体" panose="040B0A00000000000000" pitchFamily="50" charset="-128"/>
                <a:ea typeface="HGP創英角ﾎﾟｯﾌﾟ体" panose="040B0A00000000000000" pitchFamily="50" charset="-128"/>
              </a:rPr>
              <a:t>う</a:t>
            </a:r>
          </a:p>
        </p:txBody>
      </p:sp>
      <p:sp>
        <p:nvSpPr>
          <p:cNvPr id="5" name="角丸四角形吹き出し 4"/>
          <p:cNvSpPr/>
          <p:nvPr/>
        </p:nvSpPr>
        <p:spPr>
          <a:xfrm>
            <a:off x="8125074" y="1973064"/>
            <a:ext cx="2721866" cy="1524000"/>
          </a:xfrm>
          <a:prstGeom prst="wedgeRoundRectCallout">
            <a:avLst>
              <a:gd name="adj1" fmla="val 41021"/>
              <a:gd name="adj2" fmla="val 105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同じ奉仕を</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考える人たちと</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一緒に活動できるって</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楽しいね</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6" name="角丸四角形吹き出し 5"/>
          <p:cNvSpPr/>
          <p:nvPr/>
        </p:nvSpPr>
        <p:spPr>
          <a:xfrm>
            <a:off x="5734372" y="3710682"/>
            <a:ext cx="2917296" cy="1584176"/>
          </a:xfrm>
          <a:prstGeom prst="wedgeRoundRectCallout">
            <a:avLst>
              <a:gd name="adj1" fmla="val 62373"/>
              <a:gd name="adj2" fmla="val 743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でも</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やりたいことが</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増えるほど</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お</a:t>
            </a:r>
            <a:r>
              <a:rPr kumimoji="1" lang="ja-JP" altLang="en-US" dirty="0">
                <a:latin typeface="HGP創英角ﾎﾟｯﾌﾟ体" panose="040B0A00000000000000" pitchFamily="50" charset="-128"/>
                <a:ea typeface="HGP創英角ﾎﾟｯﾌﾟ体" panose="040B0A00000000000000" pitchFamily="50" charset="-128"/>
              </a:rPr>
              <a:t>金</a:t>
            </a:r>
            <a:r>
              <a:rPr kumimoji="1" lang="ja-JP" altLang="en-US" dirty="0" smtClean="0">
                <a:latin typeface="HGP創英角ﾎﾟｯﾌﾟ体" panose="040B0A00000000000000" pitchFamily="50" charset="-128"/>
                <a:ea typeface="HGP創英角ﾎﾟｯﾌﾟ体" panose="040B0A00000000000000" pitchFamily="50" charset="-128"/>
              </a:rPr>
              <a:t>がかかるわね</a:t>
            </a:r>
            <a:r>
              <a:rPr kumimoji="1" lang="ja-JP" altLang="en-US" dirty="0">
                <a:latin typeface="HGP創英角ﾎﾟｯﾌﾟ体" panose="040B0A00000000000000" pitchFamily="50" charset="-128"/>
                <a:ea typeface="HGP創英角ﾎﾟｯﾌﾟ体" panose="040B0A00000000000000" pitchFamily="50" charset="-128"/>
              </a:rPr>
              <a:t>ぇ</a:t>
            </a:r>
          </a:p>
        </p:txBody>
      </p:sp>
    </p:spTree>
    <p:extLst>
      <p:ext uri="{BB962C8B-B14F-4D97-AF65-F5344CB8AC3E}">
        <p14:creationId xmlns:p14="http://schemas.microsoft.com/office/powerpoint/2010/main" val="26298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【FWT</a:t>
            </a:r>
            <a:r>
              <a:rPr lang="ja-JP" altLang="en-US" b="1" dirty="0"/>
              <a:t>から提案</a:t>
            </a:r>
            <a:r>
              <a:rPr lang="en-US" altLang="ja-JP" b="1" dirty="0"/>
              <a:t>】</a:t>
            </a:r>
            <a:r>
              <a:rPr lang="ja-JP" altLang="en-US" dirty="0"/>
              <a:t>奉仕でつながるクラブ作りの一例</a:t>
            </a:r>
            <a:endParaRPr kumimoji="1" lang="ja-JP" altLang="en-US" dirty="0"/>
          </a:p>
        </p:txBody>
      </p:sp>
      <p:sp>
        <p:nvSpPr>
          <p:cNvPr id="3" name="コンテンツ プレースホルダー 2"/>
          <p:cNvSpPr>
            <a:spLocks noGrp="1"/>
          </p:cNvSpPr>
          <p:nvPr>
            <p:ph idx="1"/>
          </p:nvPr>
        </p:nvSpPr>
        <p:spPr>
          <a:xfrm>
            <a:off x="1341884" y="1905000"/>
            <a:ext cx="4248472" cy="4114800"/>
          </a:xfrm>
        </p:spPr>
        <p:txBody>
          <a:bodyPr/>
          <a:lstStyle/>
          <a:p>
            <a:pPr marL="0" indent="0">
              <a:lnSpc>
                <a:spcPct val="100000"/>
              </a:lnSpc>
              <a:spcBef>
                <a:spcPts val="0"/>
              </a:spcBef>
              <a:buNone/>
            </a:pPr>
            <a:r>
              <a:rPr lang="ja-JP" altLang="en-US" dirty="0" smtClean="0"/>
              <a:t>もし会員同士でスペースの提供と</a:t>
            </a:r>
          </a:p>
          <a:p>
            <a:pPr marL="0" indent="0">
              <a:lnSpc>
                <a:spcPct val="100000"/>
              </a:lnSpc>
              <a:spcBef>
                <a:spcPts val="0"/>
              </a:spcBef>
              <a:buNone/>
            </a:pPr>
            <a:r>
              <a:rPr lang="ja-JP" altLang="en-US" dirty="0" smtClean="0"/>
              <a:t>事務仕事の分担ができたら・・・</a:t>
            </a:r>
          </a:p>
          <a:p>
            <a:pPr marL="0" indent="0">
              <a:buNone/>
            </a:pPr>
            <a:endParaRPr kumimoji="1" lang="ja-JP" altLang="en-US" dirty="0"/>
          </a:p>
        </p:txBody>
      </p:sp>
      <p:graphicFrame>
        <p:nvGraphicFramePr>
          <p:cNvPr id="4" name="グラフ 3"/>
          <p:cNvGraphicFramePr/>
          <p:nvPr>
            <p:extLst>
              <p:ext uri="{D42A27DB-BD31-4B8C-83A1-F6EECF244321}">
                <p14:modId xmlns:p14="http://schemas.microsoft.com/office/powerpoint/2010/main" val="850980138"/>
              </p:ext>
            </p:extLst>
          </p:nvPr>
        </p:nvGraphicFramePr>
        <p:xfrm>
          <a:off x="5014292" y="1676400"/>
          <a:ext cx="6048672" cy="4128864"/>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吹き出し 4"/>
          <p:cNvSpPr/>
          <p:nvPr/>
        </p:nvSpPr>
        <p:spPr>
          <a:xfrm>
            <a:off x="1341884" y="2852936"/>
            <a:ext cx="2915352" cy="1728192"/>
          </a:xfrm>
          <a:prstGeom prst="wedgeRoundRectCallout">
            <a:avLst>
              <a:gd name="adj1" fmla="val -75958"/>
              <a:gd name="adj2" fmla="val 77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クラブ運営が</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安定していると</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安心してチャリティ事業に</a:t>
            </a:r>
          </a:p>
          <a:p>
            <a:pPr algn="ctr"/>
            <a:r>
              <a:rPr kumimoji="1" lang="ja-JP" altLang="en-US" dirty="0" smtClean="0">
                <a:latin typeface="HGP創英角ﾎﾟｯﾌﾟ体" panose="040B0A00000000000000" pitchFamily="50" charset="-128"/>
                <a:ea typeface="HGP創英角ﾎﾟｯﾌﾟ体" panose="040B0A00000000000000" pitchFamily="50" charset="-128"/>
              </a:rPr>
              <a:t>取り組めるわ</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6" name="角丸四角形吹き出し 5"/>
          <p:cNvSpPr/>
          <p:nvPr/>
        </p:nvSpPr>
        <p:spPr>
          <a:xfrm>
            <a:off x="2422004" y="4653136"/>
            <a:ext cx="2952328" cy="769240"/>
          </a:xfrm>
          <a:prstGeom prst="wedgeRoundRectCallout">
            <a:avLst>
              <a:gd name="adj1" fmla="val 35585"/>
              <a:gd name="adj2" fmla="val 788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登録料補助は助かる</a:t>
            </a:r>
            <a:r>
              <a:rPr kumimoji="1" lang="en-US" altLang="ja-JP" dirty="0" smtClean="0">
                <a:latin typeface="HGP創英角ﾎﾟｯﾌﾟ体" panose="040B0A00000000000000" pitchFamily="50" charset="-128"/>
                <a:ea typeface="HGP創英角ﾎﾟｯﾌﾟ体" panose="040B0A00000000000000" pitchFamily="50" charset="-128"/>
              </a:rPr>
              <a:t>♪</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4329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000" b="1" dirty="0" smtClean="0"/>
              <a:t>グローバル・アクション・チームとは</a:t>
            </a:r>
            <a:r>
              <a:rPr kumimoji="1" lang="ja-JP" altLang="en-US" sz="4000" dirty="0" smtClean="0"/>
              <a:t/>
            </a:r>
            <a:br>
              <a:rPr kumimoji="1" lang="ja-JP" altLang="en-US" sz="4000" dirty="0" smtClean="0"/>
            </a:br>
            <a:r>
              <a:rPr kumimoji="1" lang="ja-JP" altLang="en-US" sz="2000" dirty="0" smtClean="0">
                <a:solidFill>
                  <a:schemeClr val="accent3">
                    <a:lumMod val="75000"/>
                  </a:schemeClr>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accent3">
                    <a:lumMod val="75000"/>
                  </a:schemeClr>
                </a:solidFill>
                <a:latin typeface="HG丸ｺﾞｼｯｸM-PRO" panose="020F0600000000000000" pitchFamily="50" charset="-128"/>
                <a:ea typeface="HG丸ｺﾞｼｯｸM-PRO" panose="020F0600000000000000" pitchFamily="50" charset="-128"/>
              </a:rPr>
              <a:t>世界中のあらゆるニーズが、ライオンやレオの奉仕を受けられる日を夢見て～</a:t>
            </a:r>
            <a:endParaRPr kumimoji="1" lang="ja-JP" altLang="en-US" sz="2000" dirty="0">
              <a:solidFill>
                <a:schemeClr val="accent3">
                  <a:lumMod val="75000"/>
                </a:schemeClr>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p:txBody>
          <a:bodyPr>
            <a:normAutofit fontScale="40000" lnSpcReduction="20000"/>
          </a:bodyPr>
          <a:lstStyle/>
          <a:p>
            <a:pPr marL="0" indent="0">
              <a:lnSpc>
                <a:spcPct val="120000"/>
              </a:lnSpc>
              <a:spcBef>
                <a:spcPts val="0"/>
              </a:spcBef>
              <a:buNone/>
            </a:pPr>
            <a:r>
              <a:rPr lang="ja-JP" altLang="ja-JP" sz="4400" b="1" dirty="0">
                <a:solidFill>
                  <a:srgbClr val="FF0000"/>
                </a:solidFill>
              </a:rPr>
              <a:t>行動の力を通してクラブを</a:t>
            </a:r>
            <a:r>
              <a:rPr lang="ja-JP" altLang="ja-JP" sz="4400" b="1" dirty="0" smtClean="0">
                <a:solidFill>
                  <a:srgbClr val="FF0000"/>
                </a:solidFill>
              </a:rPr>
              <a:t>強化</a:t>
            </a:r>
            <a:endParaRPr lang="ja-JP" altLang="en-US" sz="4400" b="1" dirty="0" smtClean="0">
              <a:solidFill>
                <a:srgbClr val="FF0000"/>
              </a:solidFill>
            </a:endParaRPr>
          </a:p>
          <a:p>
            <a:pPr marL="0" indent="0">
              <a:lnSpc>
                <a:spcPct val="120000"/>
              </a:lnSpc>
              <a:spcBef>
                <a:spcPts val="0"/>
              </a:spcBef>
              <a:buNone/>
            </a:pPr>
            <a:endParaRPr lang="en-US" altLang="ja-JP" sz="2900" dirty="0" smtClean="0"/>
          </a:p>
          <a:p>
            <a:pPr marL="0" indent="0">
              <a:lnSpc>
                <a:spcPct val="120000"/>
              </a:lnSpc>
              <a:spcBef>
                <a:spcPts val="0"/>
              </a:spcBef>
              <a:buNone/>
            </a:pPr>
            <a:r>
              <a:rPr lang="ja-JP" altLang="ja-JP" sz="3700" dirty="0" smtClean="0"/>
              <a:t>グローバル</a:t>
            </a:r>
            <a:r>
              <a:rPr lang="ja-JP" altLang="ja-JP" sz="3700" dirty="0"/>
              <a:t>・アクション・チームは、ライオンまたはレオの</a:t>
            </a:r>
            <a:r>
              <a:rPr lang="ja-JP" altLang="ja-JP" sz="3700" u="sng" dirty="0">
                <a:solidFill>
                  <a:schemeClr val="accent3">
                    <a:lumMod val="75000"/>
                  </a:schemeClr>
                </a:solidFill>
              </a:rPr>
              <a:t>1人</a:t>
            </a:r>
            <a:r>
              <a:rPr lang="ja-JP" altLang="ja-JP" sz="3700" dirty="0"/>
              <a:t>が、</a:t>
            </a:r>
            <a:r>
              <a:rPr lang="ja-JP" altLang="ja-JP" sz="3700" u="sng" dirty="0">
                <a:solidFill>
                  <a:schemeClr val="accent3">
                    <a:lumMod val="75000"/>
                  </a:schemeClr>
                </a:solidFill>
              </a:rPr>
              <a:t>1日</a:t>
            </a:r>
            <a:r>
              <a:rPr lang="ja-JP" altLang="ja-JP" sz="3700" dirty="0"/>
              <a:t>に世界の</a:t>
            </a:r>
            <a:r>
              <a:rPr lang="ja-JP" altLang="ja-JP" sz="3700" u="sng" dirty="0">
                <a:solidFill>
                  <a:schemeClr val="accent3">
                    <a:lumMod val="75000"/>
                  </a:schemeClr>
                </a:solidFill>
              </a:rPr>
              <a:t>ニーズの1つ</a:t>
            </a:r>
            <a:r>
              <a:rPr lang="ja-JP" altLang="ja-JP" sz="3700" dirty="0"/>
              <a:t>に奉仕によって応えることをビジョンに編成されました。このチームは、ライオンズ</a:t>
            </a:r>
            <a:r>
              <a:rPr lang="ja-JP" altLang="ja-JP" sz="3700" dirty="0" smtClean="0"/>
              <a:t>の重要</a:t>
            </a:r>
            <a:r>
              <a:rPr lang="ja-JP" altLang="ja-JP" sz="3700" dirty="0"/>
              <a:t>な分野が統合されています</a:t>
            </a:r>
            <a:r>
              <a:rPr lang="ja-JP" altLang="ja-JP" sz="3700" dirty="0" smtClean="0"/>
              <a:t>。</a:t>
            </a:r>
            <a:endParaRPr lang="ja-JP" altLang="en-US" sz="3700" dirty="0" smtClean="0"/>
          </a:p>
          <a:p>
            <a:pPr marL="0" indent="0">
              <a:lnSpc>
                <a:spcPct val="120000"/>
              </a:lnSpc>
              <a:spcBef>
                <a:spcPts val="0"/>
              </a:spcBef>
              <a:buNone/>
            </a:pPr>
            <a:endParaRPr lang="ja-JP" altLang="en-US" sz="3700" dirty="0" smtClean="0"/>
          </a:p>
          <a:p>
            <a:pPr marL="0" lvl="0" indent="0">
              <a:lnSpc>
                <a:spcPct val="120000"/>
              </a:lnSpc>
              <a:spcBef>
                <a:spcPts val="0"/>
              </a:spcBef>
            </a:pPr>
            <a:r>
              <a:rPr lang="ja-JP" altLang="ja-JP" sz="3700" dirty="0" smtClean="0">
                <a:solidFill>
                  <a:srgbClr val="7030A0"/>
                </a:solidFill>
              </a:rPr>
              <a:t>指導力育成</a:t>
            </a:r>
          </a:p>
          <a:p>
            <a:pPr marL="0" lvl="0" indent="0">
              <a:lnSpc>
                <a:spcPct val="120000"/>
              </a:lnSpc>
              <a:spcBef>
                <a:spcPts val="0"/>
              </a:spcBef>
            </a:pPr>
            <a:r>
              <a:rPr lang="ja-JP" altLang="ja-JP" sz="3700" dirty="0" smtClean="0">
                <a:solidFill>
                  <a:srgbClr val="7030A0"/>
                </a:solidFill>
              </a:rPr>
              <a:t>会員増強</a:t>
            </a:r>
          </a:p>
          <a:p>
            <a:pPr marL="0" lvl="0" indent="0">
              <a:lnSpc>
                <a:spcPct val="120000"/>
              </a:lnSpc>
              <a:spcBef>
                <a:spcPts val="0"/>
              </a:spcBef>
            </a:pPr>
            <a:r>
              <a:rPr lang="ja-JP" altLang="ja-JP" sz="3700" dirty="0" smtClean="0">
                <a:solidFill>
                  <a:srgbClr val="7030A0"/>
                </a:solidFill>
              </a:rPr>
              <a:t>奉仕</a:t>
            </a:r>
            <a:endParaRPr lang="ja-JP" altLang="ja-JP" sz="3700" dirty="0">
              <a:solidFill>
                <a:srgbClr val="7030A0"/>
              </a:solidFill>
            </a:endParaRPr>
          </a:p>
          <a:p>
            <a:pPr marL="0" indent="0">
              <a:lnSpc>
                <a:spcPct val="120000"/>
              </a:lnSpc>
              <a:spcBef>
                <a:spcPts val="0"/>
              </a:spcBef>
              <a:buNone/>
            </a:pPr>
            <a:endParaRPr lang="en-US" altLang="ja-JP" sz="3700" dirty="0" smtClean="0"/>
          </a:p>
          <a:p>
            <a:pPr marL="0" indent="0">
              <a:lnSpc>
                <a:spcPct val="120000"/>
              </a:lnSpc>
              <a:spcBef>
                <a:spcPts val="0"/>
              </a:spcBef>
              <a:buNone/>
            </a:pPr>
            <a:r>
              <a:rPr lang="ja-JP" altLang="ja-JP" sz="3700" dirty="0" smtClean="0"/>
              <a:t>グローバル</a:t>
            </a:r>
            <a:r>
              <a:rPr lang="ja-JP" altLang="ja-JP" sz="3700" dirty="0"/>
              <a:t>指導力育成チーム（GLT）、グローバル会員増強チーム（GMT）、グローバル奉仕チーム（GST</a:t>
            </a:r>
            <a:r>
              <a:rPr lang="ja-JP" altLang="ja-JP" sz="3700" dirty="0" smtClean="0"/>
              <a:t>）</a:t>
            </a:r>
            <a:r>
              <a:rPr lang="ja-JP" altLang="en-US" sz="3700" dirty="0" smtClean="0"/>
              <a:t>及び</a:t>
            </a:r>
            <a:r>
              <a:rPr lang="ja-JP" altLang="en-US" sz="3700" dirty="0" smtClean="0">
                <a:solidFill>
                  <a:srgbClr val="FF0000"/>
                </a:solidFill>
              </a:rPr>
              <a:t>日本では家族及び家庭チーム（ＦＷＴ）</a:t>
            </a:r>
            <a:r>
              <a:rPr lang="ja-JP" altLang="ja-JP" sz="3700" dirty="0" smtClean="0">
                <a:solidFill>
                  <a:srgbClr val="FF0000"/>
                </a:solidFill>
              </a:rPr>
              <a:t>を</a:t>
            </a:r>
            <a:r>
              <a:rPr lang="ja-JP" altLang="en-US" sz="3700" dirty="0" smtClean="0">
                <a:solidFill>
                  <a:srgbClr val="FF0000"/>
                </a:solidFill>
              </a:rPr>
              <a:t>、</a:t>
            </a:r>
            <a:r>
              <a:rPr lang="ja-JP" altLang="ja-JP" sz="3700" dirty="0" smtClean="0"/>
              <a:t>グローバル</a:t>
            </a:r>
            <a:r>
              <a:rPr lang="ja-JP" altLang="ja-JP" sz="3700" dirty="0"/>
              <a:t>・アクション・チームとしてまとめることで、クラブの成長と奉仕に相乗効果と新しい機会を創出します</a:t>
            </a:r>
            <a:r>
              <a:rPr lang="ja-JP" altLang="ja-JP" sz="3700" dirty="0" smtClean="0"/>
              <a:t>。</a:t>
            </a:r>
            <a:endParaRPr kumimoji="1" lang="ja-JP" altLang="en-US" sz="2800" dirty="0"/>
          </a:p>
        </p:txBody>
      </p:sp>
      <p:sp>
        <p:nvSpPr>
          <p:cNvPr id="4" name="コンテンツ プレースホルダー 3"/>
          <p:cNvSpPr>
            <a:spLocks noGrp="1"/>
          </p:cNvSpPr>
          <p:nvPr>
            <p:ph sz="half" idx="2"/>
          </p:nvPr>
        </p:nvSpPr>
        <p:spPr>
          <a:xfrm>
            <a:off x="6230848" y="1904999"/>
            <a:ext cx="4760107" cy="3756249"/>
          </a:xfrm>
        </p:spPr>
        <p:style>
          <a:lnRef idx="2">
            <a:schemeClr val="dk1"/>
          </a:lnRef>
          <a:fillRef idx="1">
            <a:schemeClr val="lt1"/>
          </a:fillRef>
          <a:effectRef idx="0">
            <a:schemeClr val="dk1"/>
          </a:effectRef>
          <a:fontRef idx="minor">
            <a:schemeClr val="dk1"/>
          </a:fontRef>
        </p:style>
        <p:txBody>
          <a:bodyPr>
            <a:noAutofit/>
          </a:bodyPr>
          <a:lstStyle/>
          <a:p>
            <a:pPr marL="0" indent="0">
              <a:lnSpc>
                <a:spcPct val="120000"/>
              </a:lnSpc>
              <a:spcBef>
                <a:spcPts val="0"/>
              </a:spcBef>
              <a:buNone/>
            </a:pPr>
            <a:r>
              <a:rPr lang="ja-JP" altLang="ja-JP" sz="2800" b="1" dirty="0">
                <a:solidFill>
                  <a:srgbClr val="FF0000"/>
                </a:solidFill>
                <a:latin typeface="HG丸ｺﾞｼｯｸM-PRO" panose="020F0600000000000000" pitchFamily="50" charset="-128"/>
                <a:ea typeface="HG丸ｺﾞｼｯｸM-PRO" panose="020F0600000000000000" pitchFamily="50" charset="-128"/>
              </a:rPr>
              <a:t>ミッション</a:t>
            </a:r>
            <a:r>
              <a:rPr lang="ja-JP" altLang="ja-JP" sz="2000" dirty="0">
                <a:latin typeface="HG丸ｺﾞｼｯｸM-PRO" panose="020F0600000000000000" pitchFamily="50" charset="-128"/>
                <a:ea typeface="HG丸ｺﾞｼｯｸM-PRO" panose="020F0600000000000000" pitchFamily="50" charset="-128"/>
              </a:rPr>
              <a:t> – グローバル・アクション・チームは、ライオンとレオの奉仕に対する熱意を基盤にLCIとLCIFのビジョンを支持します。</a:t>
            </a:r>
          </a:p>
          <a:p>
            <a:pPr marL="0" indent="0">
              <a:lnSpc>
                <a:spcPct val="120000"/>
              </a:lnSpc>
              <a:spcBef>
                <a:spcPts val="0"/>
              </a:spcBef>
              <a:buNone/>
            </a:pPr>
            <a:r>
              <a:rPr lang="ja-JP" altLang="ja-JP" sz="2800" b="1" dirty="0" smtClean="0">
                <a:solidFill>
                  <a:srgbClr val="FF0000"/>
                </a:solidFill>
                <a:latin typeface="HG丸ｺﾞｼｯｸM-PRO" panose="020F0600000000000000" pitchFamily="50" charset="-128"/>
                <a:ea typeface="HG丸ｺﾞｼｯｸM-PRO" panose="020F0600000000000000" pitchFamily="50" charset="-128"/>
              </a:rPr>
              <a:t>目標</a:t>
            </a:r>
            <a:r>
              <a:rPr lang="ja-JP" altLang="ja-JP" sz="20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 奉仕を通じて2億人以上の人々の生活を変えるために、ライオンとレオの会員数を170万人に増やし、2020年までに50万人以上の会員に学習の機会を提供します</a:t>
            </a:r>
            <a:r>
              <a:rPr lang="ja-JP" altLang="ja-JP"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lnSpc>
                <a:spcPct val="120000"/>
              </a:lnSpc>
              <a:spcBef>
                <a:spcPts val="0"/>
              </a:spcBef>
              <a:buNone/>
            </a:pPr>
            <a:endParaRPr lang="en-US" altLang="ja-JP" sz="1400" b="1" dirty="0" smtClean="0"/>
          </a:p>
        </p:txBody>
      </p:sp>
    </p:spTree>
    <p:extLst>
      <p:ext uri="{BB962C8B-B14F-4D97-AF65-F5344CB8AC3E}">
        <p14:creationId xmlns:p14="http://schemas.microsoft.com/office/powerpoint/2010/main" val="405246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【FWT</a:t>
            </a:r>
            <a:r>
              <a:rPr lang="ja-JP" altLang="en-US" b="1" dirty="0"/>
              <a:t>から提案</a:t>
            </a:r>
            <a:r>
              <a:rPr lang="en-US" altLang="ja-JP" b="1" dirty="0"/>
              <a:t>】</a:t>
            </a:r>
            <a:r>
              <a:rPr lang="ja-JP" altLang="en-US" dirty="0"/>
              <a:t>奉仕でつながるクラブ作りの一例</a:t>
            </a:r>
            <a:endParaRPr kumimoji="1" lang="ja-JP" altLang="en-US" dirty="0"/>
          </a:p>
        </p:txBody>
      </p:sp>
      <p:sp>
        <p:nvSpPr>
          <p:cNvPr id="3" name="コンテンツ プレースホルダー 2"/>
          <p:cNvSpPr>
            <a:spLocks noGrp="1"/>
          </p:cNvSpPr>
          <p:nvPr>
            <p:ph idx="1"/>
          </p:nvPr>
        </p:nvSpPr>
        <p:spPr>
          <a:xfrm>
            <a:off x="1522876" y="1905000"/>
            <a:ext cx="8531976" cy="4114800"/>
          </a:xfrm>
        </p:spPr>
        <p:txBody>
          <a:bodyPr/>
          <a:lstStyle/>
          <a:p>
            <a:pPr marL="0" indent="0">
              <a:buNone/>
            </a:pPr>
            <a:r>
              <a:rPr lang="ja-JP" altLang="en-US" dirty="0" smtClean="0"/>
              <a:t>奉仕が目的で集まったから高い出席率になる。労力アクティビティでみると</a:t>
            </a:r>
            <a:r>
              <a:rPr lang="en-US" altLang="ja-JP" dirty="0" smtClean="0"/>
              <a:t>35</a:t>
            </a:r>
            <a:r>
              <a:rPr lang="ja-JP" altLang="en-US" dirty="0" smtClean="0"/>
              <a:t>名のクラブで</a:t>
            </a:r>
            <a:r>
              <a:rPr lang="en-US" altLang="ja-JP" dirty="0" smtClean="0"/>
              <a:t>100%</a:t>
            </a:r>
            <a:r>
              <a:rPr lang="ja-JP" altLang="en-US" dirty="0" smtClean="0"/>
              <a:t>出席は</a:t>
            </a:r>
            <a:r>
              <a:rPr lang="en-US" altLang="ja-JP" dirty="0" smtClean="0"/>
              <a:t>70</a:t>
            </a:r>
            <a:r>
              <a:rPr lang="ja-JP" altLang="en-US" dirty="0" smtClean="0"/>
              <a:t>名のクラブの</a:t>
            </a:r>
            <a:r>
              <a:rPr lang="en-US" altLang="ja-JP" dirty="0" smtClean="0"/>
              <a:t>50%</a:t>
            </a:r>
            <a:r>
              <a:rPr lang="ja-JP" altLang="en-US" dirty="0" smtClean="0"/>
              <a:t>出席と同じ</a:t>
            </a:r>
            <a:r>
              <a:rPr lang="en-US" altLang="ja-JP" dirty="0" smtClean="0"/>
              <a:t>!!</a:t>
            </a:r>
            <a:endParaRPr kumimoji="1" lang="ja-JP" altLang="en-US" dirty="0"/>
          </a:p>
        </p:txBody>
      </p:sp>
      <p:graphicFrame>
        <p:nvGraphicFramePr>
          <p:cNvPr id="7" name="グラフ 6"/>
          <p:cNvGraphicFramePr/>
          <p:nvPr>
            <p:extLst>
              <p:ext uri="{D42A27DB-BD31-4B8C-83A1-F6EECF244321}">
                <p14:modId xmlns:p14="http://schemas.microsoft.com/office/powerpoint/2010/main" val="4081066149"/>
              </p:ext>
            </p:extLst>
          </p:nvPr>
        </p:nvGraphicFramePr>
        <p:xfrm>
          <a:off x="2031471" y="2708920"/>
          <a:ext cx="7519325" cy="3428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54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normAutofit/>
          </a:bodyPr>
          <a:lstStyle/>
          <a:p>
            <a:r>
              <a:rPr lang="en-US" altLang="ja-JP" sz="4400" b="1" dirty="0" smtClean="0"/>
              <a:t>【</a:t>
            </a:r>
            <a:r>
              <a:rPr lang="ja-JP" altLang="en-US" sz="4400" b="1" dirty="0" smtClean="0"/>
              <a:t>再度確認</a:t>
            </a:r>
            <a:r>
              <a:rPr lang="en-US" altLang="ja-JP" sz="4400" b="1" dirty="0" smtClean="0"/>
              <a:t>】</a:t>
            </a:r>
            <a:r>
              <a:rPr kumimoji="1" lang="en-US" altLang="ja-JP" sz="4400" b="1" dirty="0" smtClean="0"/>
              <a:t>FWT</a:t>
            </a:r>
            <a:r>
              <a:rPr lang="ja-JP" altLang="en-US" sz="4400" b="1" dirty="0" smtClean="0"/>
              <a:t>がなぜ必要なの？</a:t>
            </a:r>
            <a:endParaRPr kumimoji="1" lang="ja-JP" sz="4400" b="1" dirty="0"/>
          </a:p>
        </p:txBody>
      </p:sp>
      <p:sp>
        <p:nvSpPr>
          <p:cNvPr id="14" name="コンテンツ プレースホルダー 13"/>
          <p:cNvSpPr>
            <a:spLocks noGrp="1"/>
          </p:cNvSpPr>
          <p:nvPr>
            <p:ph idx="1"/>
          </p:nvPr>
        </p:nvSpPr>
        <p:spPr>
          <a:xfrm>
            <a:off x="1522876" y="1905000"/>
            <a:ext cx="9612096" cy="4114800"/>
          </a:xfrm>
        </p:spPr>
        <p:txBody>
          <a:bodyPr/>
          <a:lstStyle/>
          <a:p>
            <a:pPr marL="0" indent="0">
              <a:buNone/>
            </a:pPr>
            <a:r>
              <a:rPr lang="en-US" altLang="ja-JP" dirty="0" smtClean="0"/>
              <a:t>FWT</a:t>
            </a:r>
            <a:r>
              <a:rPr lang="ja-JP" altLang="en-US" dirty="0" smtClean="0"/>
              <a:t>と</a:t>
            </a:r>
            <a:r>
              <a:rPr lang="ja-JP" altLang="en-US" dirty="0"/>
              <a:t>は</a:t>
            </a:r>
            <a:r>
              <a:rPr lang="en-US" altLang="ja-JP" dirty="0" smtClean="0"/>
              <a:t> </a:t>
            </a:r>
            <a:r>
              <a:rPr lang="en-US" altLang="ja-JP" dirty="0"/>
              <a:t>Family</a:t>
            </a:r>
            <a:r>
              <a:rPr lang="ja-JP" altLang="ja-JP" dirty="0"/>
              <a:t>　</a:t>
            </a:r>
            <a:r>
              <a:rPr lang="en-US" altLang="ja-JP" dirty="0"/>
              <a:t>and</a:t>
            </a:r>
            <a:r>
              <a:rPr lang="ja-JP" altLang="ja-JP" dirty="0"/>
              <a:t>　</a:t>
            </a:r>
            <a:r>
              <a:rPr lang="en-US" altLang="ja-JP" dirty="0"/>
              <a:t>Woman</a:t>
            </a:r>
            <a:r>
              <a:rPr lang="ja-JP" altLang="ja-JP" dirty="0"/>
              <a:t>　</a:t>
            </a:r>
            <a:r>
              <a:rPr lang="en-US" altLang="ja-JP" dirty="0"/>
              <a:t>action</a:t>
            </a:r>
            <a:r>
              <a:rPr lang="ja-JP" altLang="ja-JP" dirty="0"/>
              <a:t>　</a:t>
            </a:r>
            <a:r>
              <a:rPr lang="en-US" altLang="ja-JP" dirty="0" smtClean="0"/>
              <a:t>Team</a:t>
            </a:r>
            <a:r>
              <a:rPr lang="ja-JP" altLang="en-US" dirty="0" smtClean="0"/>
              <a:t>の略です。</a:t>
            </a:r>
          </a:p>
          <a:p>
            <a:pPr marL="0" indent="0">
              <a:buNone/>
            </a:pPr>
            <a:r>
              <a:rPr kumimoji="1" lang="ja-JP" altLang="en-US" dirty="0" smtClean="0"/>
              <a:t>なぜ</a:t>
            </a:r>
            <a:r>
              <a:rPr kumimoji="1" lang="ja-JP" altLang="en-US" u="sng" dirty="0" smtClean="0"/>
              <a:t>家族及</a:t>
            </a:r>
            <a:r>
              <a:rPr lang="ja-JP" altLang="en-US" u="sng" dirty="0" smtClean="0"/>
              <a:t>び女性会員</a:t>
            </a:r>
            <a:r>
              <a:rPr lang="ja-JP" altLang="en-US" dirty="0" smtClean="0"/>
              <a:t>に力を入れるのか、それは以下の理由からです。</a:t>
            </a:r>
          </a:p>
          <a:p>
            <a:pPr marL="0" indent="0">
              <a:buNone/>
            </a:pPr>
            <a:r>
              <a:rPr kumimoji="1" lang="ja-JP" altLang="en-US" dirty="0" smtClean="0">
                <a:solidFill>
                  <a:srgbClr val="C00000"/>
                </a:solidFill>
              </a:rPr>
              <a:t>・「より多い会員」＝「より多い奉仕活動の担い手</a:t>
            </a:r>
            <a:r>
              <a:rPr lang="ja-JP" altLang="en-US" dirty="0" smtClean="0">
                <a:solidFill>
                  <a:srgbClr val="C00000"/>
                </a:solidFill>
              </a:rPr>
              <a:t>」</a:t>
            </a:r>
          </a:p>
          <a:p>
            <a:pPr marL="0" indent="0">
              <a:buNone/>
            </a:pPr>
            <a:r>
              <a:rPr kumimoji="1" lang="ja-JP" altLang="en-US" dirty="0" smtClean="0">
                <a:solidFill>
                  <a:srgbClr val="C00000"/>
                </a:solidFill>
              </a:rPr>
              <a:t>・女性はボランティア精神旺盛。女性特有の思いやり</a:t>
            </a:r>
          </a:p>
          <a:p>
            <a:pPr marL="0" indent="0">
              <a:buNone/>
            </a:pPr>
            <a:r>
              <a:rPr lang="ja-JP" altLang="en-US" dirty="0" smtClean="0">
                <a:solidFill>
                  <a:srgbClr val="C00000"/>
                </a:solidFill>
              </a:rPr>
              <a:t>・子供や高齢者、社会的弱者など奉仕対象の</a:t>
            </a:r>
            <a:r>
              <a:rPr lang="ja-JP" altLang="en-US" dirty="0">
                <a:solidFill>
                  <a:srgbClr val="C00000"/>
                </a:solidFill>
              </a:rPr>
              <a:t>ニーズ</a:t>
            </a:r>
            <a:r>
              <a:rPr lang="ja-JP" altLang="en-US" dirty="0" smtClean="0">
                <a:solidFill>
                  <a:srgbClr val="C00000"/>
                </a:solidFill>
              </a:rPr>
              <a:t>を汲み取ることができる</a:t>
            </a:r>
          </a:p>
          <a:p>
            <a:pPr marL="0" indent="0">
              <a:buNone/>
            </a:pPr>
            <a:r>
              <a:rPr kumimoji="1" lang="ja-JP" altLang="en-US" dirty="0" smtClean="0">
                <a:solidFill>
                  <a:srgbClr val="C00000"/>
                </a:solidFill>
              </a:rPr>
              <a:t>・女性ならではの異なる視点、新しい視点</a:t>
            </a:r>
            <a:endParaRPr kumimoji="1" lang="ja-JP" dirty="0">
              <a:solidFill>
                <a:srgbClr val="C00000"/>
              </a:solidFill>
            </a:endParaRPr>
          </a:p>
        </p:txBody>
      </p:sp>
    </p:spTree>
    <p:extLst>
      <p:ext uri="{BB962C8B-B14F-4D97-AF65-F5344CB8AC3E}">
        <p14:creationId xmlns:p14="http://schemas.microsoft.com/office/powerpoint/2010/main" val="389917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9080" y="692696"/>
            <a:ext cx="9143538" cy="1066800"/>
          </a:xfrm>
        </p:spPr>
        <p:txBody>
          <a:bodyPr>
            <a:normAutofit fontScale="90000"/>
          </a:bodyPr>
          <a:lstStyle/>
          <a:p>
            <a:r>
              <a:rPr lang="ja-JP" altLang="en-US" sz="4000" b="1" dirty="0"/>
              <a:t>グローバル・アクション・チームとは</a:t>
            </a:r>
            <a:r>
              <a:rPr lang="ja-JP" altLang="en-US" sz="4000" dirty="0"/>
              <a:t/>
            </a:r>
            <a:br>
              <a:rPr lang="ja-JP" altLang="en-US" sz="4000" dirty="0"/>
            </a:br>
            <a:r>
              <a:rPr lang="ja-JP" altLang="en-US" sz="2000" dirty="0" smtClean="0">
                <a:solidFill>
                  <a:schemeClr val="accent3">
                    <a:lumMod val="75000"/>
                  </a:schemeClr>
                </a:solidFill>
                <a:latin typeface="HG丸ｺﾞｼｯｸM-PRO" panose="020F0600000000000000" pitchFamily="50" charset="-128"/>
                <a:ea typeface="HG丸ｺﾞｼｯｸM-PRO" panose="020F0600000000000000" pitchFamily="50" charset="-128"/>
              </a:rPr>
              <a:t>～クラブに活気をもたらし、次のレベルに進めるよう支援します～</a:t>
            </a:r>
            <a:r>
              <a:rPr lang="ja-JP" altLang="en-US" sz="2000" dirty="0" smtClean="0">
                <a:solidFill>
                  <a:schemeClr val="accent3">
                    <a:lumMod val="50000"/>
                  </a:schemeClr>
                </a:solidFill>
                <a:latin typeface="HG丸ｺﾞｼｯｸM-PRO" panose="020F0600000000000000" pitchFamily="50" charset="-128"/>
                <a:ea typeface="HG丸ｺﾞｼｯｸM-PRO" panose="020F0600000000000000" pitchFamily="50" charset="-128"/>
              </a:rPr>
              <a:t/>
            </a:r>
            <a:br>
              <a:rPr lang="ja-JP" altLang="en-US" sz="2000" dirty="0" smtClean="0">
                <a:solidFill>
                  <a:schemeClr val="accent3">
                    <a:lumMod val="50000"/>
                  </a:schemeClr>
                </a:solidFill>
                <a:latin typeface="HG丸ｺﾞｼｯｸM-PRO" panose="020F0600000000000000" pitchFamily="50" charset="-128"/>
                <a:ea typeface="HG丸ｺﾞｼｯｸM-PRO" panose="020F0600000000000000" pitchFamily="50" charset="-128"/>
              </a:rPr>
            </a:br>
            <a:endParaRPr kumimoji="1" lang="ja-JP" altLang="en-US" sz="2000" dirty="0">
              <a:solidFill>
                <a:schemeClr val="accent3">
                  <a:lumMod val="50000"/>
                </a:schemeClr>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a:xfrm>
            <a:off x="829405" y="1712143"/>
            <a:ext cx="5410324" cy="4088921"/>
          </a:xfrm>
        </p:spPr>
        <p:txBody>
          <a:bodyPr>
            <a:noAutofit/>
          </a:bodyPr>
          <a:lstStyle/>
          <a:p>
            <a:pPr marL="0" indent="0">
              <a:lnSpc>
                <a:spcPct val="120000"/>
              </a:lnSpc>
              <a:spcBef>
                <a:spcPts val="0"/>
              </a:spcBef>
              <a:buNone/>
            </a:pPr>
            <a:r>
              <a:rPr lang="ja-JP" altLang="en-US" sz="1600" dirty="0"/>
              <a:t>グローバル・アクション・チームは、クラブに活気をもたらし</a:t>
            </a:r>
            <a:r>
              <a:rPr lang="ja-JP" altLang="en-US" sz="1600" dirty="0" smtClean="0"/>
              <a:t>、</a:t>
            </a:r>
          </a:p>
          <a:p>
            <a:pPr marL="0" indent="0">
              <a:lnSpc>
                <a:spcPct val="120000"/>
              </a:lnSpc>
              <a:spcBef>
                <a:spcPts val="0"/>
              </a:spcBef>
              <a:buNone/>
            </a:pPr>
            <a:r>
              <a:rPr lang="ja-JP" altLang="en-US" sz="1600" dirty="0" smtClean="0"/>
              <a:t>次</a:t>
            </a:r>
            <a:r>
              <a:rPr lang="ja-JP" altLang="en-US" sz="1600" dirty="0"/>
              <a:t>のレベルに進めるよう支援します。</a:t>
            </a:r>
          </a:p>
          <a:p>
            <a:pPr marL="0" indent="-360000">
              <a:lnSpc>
                <a:spcPct val="120000"/>
              </a:lnSpc>
              <a:spcBef>
                <a:spcPts val="0"/>
              </a:spcBef>
              <a:buNone/>
            </a:pPr>
            <a:endParaRPr lang="ja-JP" altLang="en-US" sz="1600" dirty="0" smtClean="0">
              <a:solidFill>
                <a:schemeClr val="accent2">
                  <a:lumMod val="75000"/>
                </a:schemeClr>
              </a:solidFill>
            </a:endParaRPr>
          </a:p>
          <a:p>
            <a:pPr marL="0" indent="-360000">
              <a:lnSpc>
                <a:spcPct val="120000"/>
              </a:lnSpc>
              <a:spcBef>
                <a:spcPts val="0"/>
              </a:spcBef>
              <a:buNone/>
            </a:pPr>
            <a:r>
              <a:rPr lang="ja-JP" altLang="en-US" sz="1600" dirty="0" smtClean="0">
                <a:solidFill>
                  <a:schemeClr val="accent2">
                    <a:lumMod val="75000"/>
                  </a:schemeClr>
                </a:solidFill>
              </a:rPr>
              <a:t>①奉仕事業に役立つ資料の提供と動的な事業の支援</a:t>
            </a:r>
          </a:p>
          <a:p>
            <a:pPr marL="0" indent="-360000">
              <a:lnSpc>
                <a:spcPct val="120000"/>
              </a:lnSpc>
              <a:spcBef>
                <a:spcPts val="0"/>
              </a:spcBef>
              <a:buNone/>
            </a:pPr>
            <a:r>
              <a:rPr lang="ja-JP" altLang="en-US" sz="1600" dirty="0" smtClean="0">
                <a:solidFill>
                  <a:schemeClr val="accent2">
                    <a:lumMod val="75000"/>
                  </a:schemeClr>
                </a:solidFill>
              </a:rPr>
              <a:t>②すべてのライオンの強化に役立つ指導力育成の機会の特定</a:t>
            </a:r>
          </a:p>
          <a:p>
            <a:pPr marL="0" indent="-360000">
              <a:lnSpc>
                <a:spcPct val="120000"/>
              </a:lnSpc>
              <a:spcBef>
                <a:spcPts val="0"/>
              </a:spcBef>
              <a:buNone/>
            </a:pPr>
            <a:r>
              <a:rPr lang="ja-JP" altLang="en-US" sz="1600" dirty="0" smtClean="0">
                <a:solidFill>
                  <a:schemeClr val="accent2">
                    <a:lumMod val="75000"/>
                  </a:schemeClr>
                </a:solidFill>
              </a:rPr>
              <a:t>③思いやりのある新会員の勧誘と既存会員の参加の促進</a:t>
            </a:r>
          </a:p>
          <a:p>
            <a:pPr marL="0" indent="0">
              <a:lnSpc>
                <a:spcPct val="120000"/>
              </a:lnSpc>
              <a:spcBef>
                <a:spcPts val="0"/>
              </a:spcBef>
              <a:buNone/>
            </a:pPr>
            <a:endParaRPr lang="ja-JP" altLang="en-US" sz="1600" dirty="0" smtClean="0"/>
          </a:p>
          <a:p>
            <a:pPr marL="0" indent="0">
              <a:lnSpc>
                <a:spcPct val="120000"/>
              </a:lnSpc>
              <a:spcBef>
                <a:spcPts val="0"/>
              </a:spcBef>
              <a:buNone/>
            </a:pPr>
            <a:r>
              <a:rPr lang="ja-JP" altLang="en-US" sz="1600" dirty="0" smtClean="0"/>
              <a:t>少し</a:t>
            </a:r>
            <a:r>
              <a:rPr lang="ja-JP" altLang="en-US" sz="1600" dirty="0"/>
              <a:t>の支援があれば、より多くの人により効果的に奉仕ができます。その支援をするのが、グローバル・アクション・チームです</a:t>
            </a:r>
            <a:r>
              <a:rPr lang="ja-JP" altLang="en-US" sz="1600" dirty="0" smtClean="0"/>
              <a:t>。</a:t>
            </a:r>
          </a:p>
          <a:p>
            <a:pPr marL="0" indent="0">
              <a:lnSpc>
                <a:spcPct val="120000"/>
              </a:lnSpc>
              <a:spcBef>
                <a:spcPts val="0"/>
              </a:spcBef>
              <a:buNone/>
            </a:pPr>
            <a:r>
              <a:rPr lang="ja-JP" altLang="en-US" sz="1600" dirty="0" smtClean="0"/>
              <a:t>最終的</a:t>
            </a:r>
            <a:r>
              <a:rPr lang="ja-JP" altLang="en-US" sz="1600" dirty="0"/>
              <a:t>には、その支援が奉仕に役立ちます</a:t>
            </a:r>
            <a:r>
              <a:rPr lang="ja-JP" altLang="en-US" sz="1600" dirty="0" smtClean="0"/>
              <a:t>。</a:t>
            </a:r>
          </a:p>
          <a:p>
            <a:pPr marL="0" indent="0">
              <a:lnSpc>
                <a:spcPct val="120000"/>
              </a:lnSpc>
              <a:spcBef>
                <a:spcPts val="0"/>
              </a:spcBef>
              <a:buNone/>
            </a:pPr>
            <a:endParaRPr lang="ja-JP" altLang="en-US" sz="1600" dirty="0" smtClean="0"/>
          </a:p>
          <a:p>
            <a:pPr marL="0" indent="0">
              <a:lnSpc>
                <a:spcPct val="120000"/>
              </a:lnSpc>
              <a:spcBef>
                <a:spcPts val="0"/>
              </a:spcBef>
              <a:buNone/>
            </a:pPr>
            <a:r>
              <a:rPr lang="ja-JP" altLang="en-US" sz="1600" u="sng" dirty="0" smtClean="0">
                <a:solidFill>
                  <a:srgbClr val="00B050"/>
                </a:solidFill>
              </a:rPr>
              <a:t>熱意</a:t>
            </a:r>
            <a:r>
              <a:rPr lang="ja-JP" altLang="en-US" sz="1600" u="sng" dirty="0">
                <a:solidFill>
                  <a:srgbClr val="00B050"/>
                </a:solidFill>
              </a:rPr>
              <a:t>あるボランティア</a:t>
            </a:r>
            <a:r>
              <a:rPr lang="ja-JP" altLang="en-US" sz="1600" u="sng" dirty="0" smtClean="0">
                <a:solidFill>
                  <a:srgbClr val="00B050"/>
                </a:solidFill>
              </a:rPr>
              <a:t>。ダイナミック</a:t>
            </a:r>
            <a:r>
              <a:rPr lang="ja-JP" altLang="en-US" sz="1600" u="sng" dirty="0">
                <a:solidFill>
                  <a:srgbClr val="00B050"/>
                </a:solidFill>
              </a:rPr>
              <a:t>なリーダー</a:t>
            </a:r>
            <a:r>
              <a:rPr lang="ja-JP" altLang="en-US" sz="1600" u="sng" dirty="0" smtClean="0">
                <a:solidFill>
                  <a:srgbClr val="00B050"/>
                </a:solidFill>
              </a:rPr>
              <a:t>。革新的</a:t>
            </a:r>
            <a:r>
              <a:rPr lang="ja-JP" altLang="en-US" sz="1600" u="sng" dirty="0">
                <a:solidFill>
                  <a:srgbClr val="00B050"/>
                </a:solidFill>
              </a:rPr>
              <a:t>な奉仕。</a:t>
            </a:r>
          </a:p>
          <a:p>
            <a:endParaRPr kumimoji="1" lang="ja-JP" altLang="en-US" sz="600" dirty="0"/>
          </a:p>
        </p:txBody>
      </p:sp>
      <p:sp>
        <p:nvSpPr>
          <p:cNvPr id="4" name="コンテンツ プレースホルダー 3"/>
          <p:cNvSpPr>
            <a:spLocks noGrp="1"/>
          </p:cNvSpPr>
          <p:nvPr>
            <p:ph sz="half" idx="2"/>
          </p:nvPr>
        </p:nvSpPr>
        <p:spPr>
          <a:xfrm>
            <a:off x="6239729" y="1628800"/>
            <a:ext cx="4823235" cy="4172264"/>
          </a:xfrm>
        </p:spPr>
        <p:style>
          <a:lnRef idx="2">
            <a:schemeClr val="dk1"/>
          </a:lnRef>
          <a:fillRef idx="1">
            <a:schemeClr val="lt1"/>
          </a:fillRef>
          <a:effectRef idx="0">
            <a:schemeClr val="dk1"/>
          </a:effectRef>
          <a:fontRef idx="minor">
            <a:schemeClr val="dk1"/>
          </a:fontRef>
        </p:style>
        <p:txBody>
          <a:bodyPr>
            <a:noAutofit/>
          </a:bodyPr>
          <a:lstStyle/>
          <a:p>
            <a:pPr marL="0" indent="0">
              <a:lnSpc>
                <a:spcPct val="120000"/>
              </a:lnSpc>
              <a:spcBef>
                <a:spcPts val="0"/>
              </a:spcBef>
              <a:buNone/>
            </a:pPr>
            <a:r>
              <a:rPr lang="ja-JP" altLang="ja-JP" sz="1200" b="1" dirty="0" smtClean="0"/>
              <a:t>◆複合地区</a:t>
            </a:r>
            <a:r>
              <a:rPr lang="ja-JP" altLang="en-US" sz="1200" b="1" dirty="0" smtClean="0"/>
              <a:t>での構成</a:t>
            </a:r>
            <a:r>
              <a:rPr lang="ja-JP" altLang="ja-JP" sz="1200" dirty="0" smtClean="0"/>
              <a:t>	</a:t>
            </a:r>
            <a:endParaRPr lang="ja-JP" altLang="en-US" sz="1200" dirty="0" smtClean="0"/>
          </a:p>
          <a:p>
            <a:pPr marL="0" indent="0">
              <a:lnSpc>
                <a:spcPct val="120000"/>
              </a:lnSpc>
              <a:spcBef>
                <a:spcPts val="0"/>
              </a:spcBef>
              <a:buNone/>
            </a:pPr>
            <a:r>
              <a:rPr lang="en-US" altLang="ja-JP" sz="1200" dirty="0" smtClean="0">
                <a:solidFill>
                  <a:srgbClr val="FFC000"/>
                </a:solidFill>
                <a:hlinkClick r:id="rId2"/>
              </a:rPr>
              <a:t>グローバル・アクション・チーム複合地区ファシリテーター</a:t>
            </a:r>
            <a:endParaRPr lang="ja-JP" altLang="en-US" sz="1200" dirty="0" smtClean="0">
              <a:solidFill>
                <a:srgbClr val="FFC000"/>
              </a:solidFill>
            </a:endParaRPr>
          </a:p>
          <a:p>
            <a:pPr marL="0" indent="0">
              <a:lnSpc>
                <a:spcPct val="120000"/>
              </a:lnSpc>
              <a:spcBef>
                <a:spcPts val="0"/>
              </a:spcBef>
              <a:buNone/>
            </a:pPr>
            <a:r>
              <a:rPr lang="ja-JP" altLang="en-US" sz="1200" dirty="0"/>
              <a:t>　</a:t>
            </a:r>
            <a:r>
              <a:rPr lang="ja-JP" altLang="ja-JP" sz="1200" dirty="0" smtClean="0"/>
              <a:t>（協議会議長）</a:t>
            </a:r>
          </a:p>
          <a:p>
            <a:pPr marL="0" indent="0">
              <a:lnSpc>
                <a:spcPct val="120000"/>
              </a:lnSpc>
              <a:spcBef>
                <a:spcPts val="0"/>
              </a:spcBef>
              <a:buNone/>
            </a:pPr>
            <a:r>
              <a:rPr lang="en-US" altLang="ja-JP" sz="1200" dirty="0" smtClean="0">
                <a:hlinkClick r:id="rId3"/>
              </a:rPr>
              <a:t>複合地区グローバル指導力育成チーム・コーディネーター</a:t>
            </a:r>
            <a:endParaRPr lang="ja-JP" altLang="ja-JP" sz="1200" dirty="0" smtClean="0"/>
          </a:p>
          <a:p>
            <a:pPr marL="0" indent="0">
              <a:lnSpc>
                <a:spcPct val="120000"/>
              </a:lnSpc>
              <a:spcBef>
                <a:spcPts val="0"/>
              </a:spcBef>
              <a:buNone/>
            </a:pPr>
            <a:r>
              <a:rPr lang="en-US" altLang="ja-JP" sz="1200" dirty="0" smtClean="0">
                <a:hlinkClick r:id="rId4"/>
              </a:rPr>
              <a:t>複合地区グローバル会員増強チーム・コーディネーター</a:t>
            </a:r>
            <a:endParaRPr lang="ja-JP" altLang="ja-JP" sz="1200" dirty="0" smtClean="0"/>
          </a:p>
          <a:p>
            <a:pPr marL="0" indent="0">
              <a:lnSpc>
                <a:spcPct val="120000"/>
              </a:lnSpc>
              <a:spcBef>
                <a:spcPts val="0"/>
              </a:spcBef>
              <a:buNone/>
            </a:pPr>
            <a:r>
              <a:rPr lang="en-US" altLang="ja-JP" sz="1200" dirty="0" smtClean="0">
                <a:hlinkClick r:id="rId5"/>
              </a:rPr>
              <a:t>複合地区グローバル奉仕チーム・コーディネーター</a:t>
            </a:r>
            <a:endParaRPr lang="ja-JP" altLang="ja-JP" sz="1200" dirty="0" smtClean="0"/>
          </a:p>
          <a:p>
            <a:pPr marL="0" indent="0">
              <a:lnSpc>
                <a:spcPct val="120000"/>
              </a:lnSpc>
              <a:spcBef>
                <a:spcPts val="0"/>
              </a:spcBef>
              <a:buNone/>
            </a:pPr>
            <a:r>
              <a:rPr lang="ja-JP" altLang="ja-JP" sz="1200" b="1" dirty="0" smtClean="0"/>
              <a:t>◆地区</a:t>
            </a:r>
            <a:r>
              <a:rPr lang="ja-JP" altLang="en-US" sz="1200" b="1" dirty="0" smtClean="0"/>
              <a:t>での構成</a:t>
            </a:r>
            <a:endParaRPr lang="ja-JP" altLang="en-US" sz="1200" dirty="0" smtClean="0"/>
          </a:p>
          <a:p>
            <a:pPr marL="0" indent="0">
              <a:lnSpc>
                <a:spcPct val="120000"/>
              </a:lnSpc>
              <a:spcBef>
                <a:spcPts val="0"/>
              </a:spcBef>
              <a:buNone/>
            </a:pPr>
            <a:r>
              <a:rPr lang="en-US" altLang="ja-JP" sz="1200" dirty="0" smtClean="0">
                <a:hlinkClick r:id="rId6"/>
              </a:rPr>
              <a:t>グローバル・アクション・チーム地区ファシリテーター</a:t>
            </a:r>
            <a:endParaRPr lang="ja-JP" altLang="en-US" sz="1200" dirty="0" smtClean="0"/>
          </a:p>
          <a:p>
            <a:pPr marL="0" indent="0">
              <a:lnSpc>
                <a:spcPct val="120000"/>
              </a:lnSpc>
              <a:spcBef>
                <a:spcPts val="0"/>
              </a:spcBef>
              <a:buNone/>
            </a:pPr>
            <a:r>
              <a:rPr lang="ja-JP" altLang="en-US" sz="1200" dirty="0" smtClean="0"/>
              <a:t>　</a:t>
            </a:r>
            <a:r>
              <a:rPr lang="ja-JP" altLang="ja-JP" sz="1200" dirty="0" smtClean="0"/>
              <a:t>（地区ガバナー）</a:t>
            </a:r>
          </a:p>
          <a:p>
            <a:pPr marL="0" indent="0">
              <a:lnSpc>
                <a:spcPct val="120000"/>
              </a:lnSpc>
              <a:spcBef>
                <a:spcPts val="0"/>
              </a:spcBef>
              <a:buNone/>
            </a:pPr>
            <a:r>
              <a:rPr lang="en-US" altLang="ja-JP" sz="1200" dirty="0" smtClean="0">
                <a:hlinkClick r:id="rId7"/>
              </a:rPr>
              <a:t>地区グローバル指導力育成チーム・コーディネーター</a:t>
            </a:r>
            <a:endParaRPr lang="ja-JP" altLang="ja-JP" sz="1200" dirty="0" smtClean="0"/>
          </a:p>
          <a:p>
            <a:pPr marL="0" indent="0">
              <a:lnSpc>
                <a:spcPct val="120000"/>
              </a:lnSpc>
              <a:spcBef>
                <a:spcPts val="0"/>
              </a:spcBef>
              <a:buNone/>
            </a:pPr>
            <a:r>
              <a:rPr lang="en-US" altLang="ja-JP" sz="1200" dirty="0" smtClean="0">
                <a:hlinkClick r:id="rId8"/>
              </a:rPr>
              <a:t>地区グローバル会員増強チーム・コーディネーター</a:t>
            </a:r>
            <a:endParaRPr lang="ja-JP" altLang="ja-JP" sz="1200" dirty="0" smtClean="0"/>
          </a:p>
          <a:p>
            <a:pPr marL="0" indent="0">
              <a:lnSpc>
                <a:spcPct val="120000"/>
              </a:lnSpc>
              <a:spcBef>
                <a:spcPts val="0"/>
              </a:spcBef>
              <a:buNone/>
            </a:pPr>
            <a:r>
              <a:rPr lang="en-US" altLang="ja-JP" sz="1200" dirty="0" smtClean="0">
                <a:hlinkClick r:id="rId9"/>
              </a:rPr>
              <a:t>地区グローバル奉仕チーム・コーディネーター</a:t>
            </a:r>
            <a:endParaRPr lang="ja-JP" altLang="ja-JP" sz="1200" dirty="0" smtClean="0"/>
          </a:p>
          <a:p>
            <a:pPr marL="0" indent="0">
              <a:lnSpc>
                <a:spcPct val="120000"/>
              </a:lnSpc>
              <a:spcBef>
                <a:spcPts val="0"/>
              </a:spcBef>
              <a:buNone/>
            </a:pPr>
            <a:r>
              <a:rPr lang="ja-JP" altLang="ja-JP" sz="1200" b="1" dirty="0" smtClean="0"/>
              <a:t>◆クラブ</a:t>
            </a:r>
            <a:r>
              <a:rPr lang="ja-JP" altLang="en-US" sz="1200" b="1" dirty="0" smtClean="0"/>
              <a:t>での構成</a:t>
            </a:r>
            <a:r>
              <a:rPr lang="ja-JP" altLang="ja-JP" sz="1200" dirty="0" smtClean="0"/>
              <a:t>	</a:t>
            </a:r>
            <a:endParaRPr lang="ja-JP" altLang="en-US" sz="1200" dirty="0" smtClean="0"/>
          </a:p>
          <a:p>
            <a:pPr marL="0" indent="0">
              <a:lnSpc>
                <a:spcPct val="120000"/>
              </a:lnSpc>
              <a:spcBef>
                <a:spcPts val="0"/>
              </a:spcBef>
              <a:buNone/>
            </a:pPr>
            <a:r>
              <a:rPr lang="en-US" altLang="ja-JP" sz="1200" dirty="0" smtClean="0">
                <a:hlinkClick r:id="rId10"/>
              </a:rPr>
              <a:t>グローバル・アクション・チーム・クラブ・ファシリテーター</a:t>
            </a:r>
            <a:endParaRPr lang="ja-JP" altLang="en-US" sz="1200" dirty="0" smtClean="0"/>
          </a:p>
          <a:p>
            <a:pPr marL="0" indent="0">
              <a:lnSpc>
                <a:spcPct val="120000"/>
              </a:lnSpc>
              <a:spcBef>
                <a:spcPts val="0"/>
              </a:spcBef>
              <a:buNone/>
            </a:pPr>
            <a:r>
              <a:rPr lang="ja-JP" altLang="en-US" sz="1200" dirty="0" smtClean="0"/>
              <a:t>　</a:t>
            </a:r>
            <a:r>
              <a:rPr lang="ja-JP" altLang="ja-JP" sz="1200" dirty="0" smtClean="0"/>
              <a:t>（クラブ会長）</a:t>
            </a:r>
          </a:p>
          <a:p>
            <a:pPr marL="0" indent="0">
              <a:lnSpc>
                <a:spcPct val="120000"/>
              </a:lnSpc>
              <a:spcBef>
                <a:spcPts val="0"/>
              </a:spcBef>
              <a:buNone/>
            </a:pPr>
            <a:r>
              <a:rPr lang="en-US" altLang="ja-JP" sz="1200" dirty="0" smtClean="0">
                <a:hlinkClick r:id="rId11"/>
              </a:rPr>
              <a:t>グローバル指導力育成チーム・クラブ指導力育成委員長</a:t>
            </a:r>
            <a:endParaRPr lang="ja-JP" altLang="ja-JP" sz="1200" dirty="0" smtClean="0"/>
          </a:p>
          <a:p>
            <a:pPr marL="0" indent="0">
              <a:lnSpc>
                <a:spcPct val="120000"/>
              </a:lnSpc>
              <a:spcBef>
                <a:spcPts val="0"/>
              </a:spcBef>
              <a:buNone/>
            </a:pPr>
            <a:r>
              <a:rPr lang="en-US" altLang="ja-JP" sz="1200" dirty="0" smtClean="0">
                <a:hlinkClick r:id="rId12"/>
              </a:rPr>
              <a:t>グローバル会員増強チーム・クラブ会員委員長</a:t>
            </a:r>
            <a:endParaRPr lang="ja-JP" altLang="ja-JP" sz="1200" dirty="0" smtClean="0"/>
          </a:p>
          <a:p>
            <a:pPr marL="0" indent="0">
              <a:lnSpc>
                <a:spcPct val="120000"/>
              </a:lnSpc>
              <a:spcBef>
                <a:spcPts val="0"/>
              </a:spcBef>
              <a:buNone/>
            </a:pPr>
            <a:r>
              <a:rPr lang="en-US" altLang="ja-JP" sz="1200" dirty="0" smtClean="0">
                <a:hlinkClick r:id="rId13"/>
              </a:rPr>
              <a:t>グローバル奉仕チーム・クラブ奉仕委員長</a:t>
            </a:r>
            <a:endParaRPr lang="ja-JP" altLang="ja-JP" sz="1200" dirty="0" smtClean="0"/>
          </a:p>
          <a:p>
            <a:pPr marL="0" indent="0">
              <a:lnSpc>
                <a:spcPct val="120000"/>
              </a:lnSpc>
              <a:spcBef>
                <a:spcPts val="0"/>
              </a:spcBef>
              <a:buNone/>
            </a:pPr>
            <a:endParaRPr kumimoji="1" lang="ja-JP" altLang="en-US" sz="900" dirty="0"/>
          </a:p>
        </p:txBody>
      </p:sp>
      <p:sp>
        <p:nvSpPr>
          <p:cNvPr id="5" name="テキスト ボックス 4"/>
          <p:cNvSpPr txBox="1"/>
          <p:nvPr/>
        </p:nvSpPr>
        <p:spPr>
          <a:xfrm>
            <a:off x="10578215" y="2204864"/>
            <a:ext cx="738664" cy="3168352"/>
          </a:xfrm>
          <a:prstGeom prst="rect">
            <a:avLst/>
          </a:prstGeom>
          <a:solidFill>
            <a:schemeClr val="accent2">
              <a:lumMod val="40000"/>
              <a:lumOff val="60000"/>
            </a:schemeClr>
          </a:solidFill>
        </p:spPr>
        <p:txBody>
          <a:bodyPr vert="eaVert" wrap="square" rtlCol="0">
            <a:spAutoFit/>
          </a:bodyPr>
          <a:lstStyle/>
          <a:p>
            <a:pPr>
              <a:lnSpc>
                <a:spcPct val="90000"/>
              </a:lnSpc>
            </a:pPr>
            <a:r>
              <a:rPr kumimoji="1" lang="ja-JP" altLang="en-US" sz="2000" dirty="0" smtClean="0">
                <a:latin typeface="HGP創英角ﾎﾟｯﾌﾟ体" panose="040B0A00000000000000" pitchFamily="50" charset="-128"/>
                <a:ea typeface="HGP創英角ﾎﾟｯﾌﾟ体" panose="040B0A00000000000000" pitchFamily="50" charset="-128"/>
              </a:rPr>
              <a:t>　日本ではここにＦＷＴも</a:t>
            </a:r>
          </a:p>
          <a:p>
            <a:pPr>
              <a:lnSpc>
                <a:spcPct val="90000"/>
              </a:lnSpc>
            </a:pPr>
            <a:r>
              <a:rPr kumimoji="1" lang="ja-JP" altLang="en-US" sz="2000" dirty="0">
                <a:latin typeface="HGP創英角ﾎﾟｯﾌﾟ体" panose="040B0A00000000000000" pitchFamily="50" charset="-128"/>
                <a:ea typeface="HGP創英角ﾎﾟｯﾌﾟ体" panose="040B0A00000000000000" pitchFamily="50" charset="-128"/>
              </a:rPr>
              <a:t>　</a:t>
            </a:r>
            <a:r>
              <a:rPr kumimoji="1" lang="ja-JP" altLang="en-US" sz="2000" dirty="0" smtClean="0">
                <a:latin typeface="HGP創英角ﾎﾟｯﾌﾟ体" panose="040B0A00000000000000" pitchFamily="50" charset="-128"/>
                <a:ea typeface="HGP創英角ﾎﾟｯﾌﾟ体" panose="040B0A00000000000000" pitchFamily="50" charset="-128"/>
              </a:rPr>
              <a:t>加わります</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1849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normAutofit/>
          </a:bodyPr>
          <a:lstStyle/>
          <a:p>
            <a:r>
              <a:rPr kumimoji="1" lang="en-US" altLang="ja-JP" sz="4400" b="1" dirty="0" smtClean="0"/>
              <a:t>FWT</a:t>
            </a:r>
            <a:r>
              <a:rPr lang="ja-JP" altLang="en-US" sz="4400" b="1" dirty="0" smtClean="0"/>
              <a:t>がなぜ必要なの？</a:t>
            </a:r>
            <a:endParaRPr kumimoji="1" lang="ja-JP" sz="4400" b="1" dirty="0"/>
          </a:p>
        </p:txBody>
      </p:sp>
      <p:sp>
        <p:nvSpPr>
          <p:cNvPr id="14" name="コンテンツ プレースホルダー 13"/>
          <p:cNvSpPr>
            <a:spLocks noGrp="1"/>
          </p:cNvSpPr>
          <p:nvPr>
            <p:ph idx="1"/>
          </p:nvPr>
        </p:nvSpPr>
        <p:spPr>
          <a:xfrm>
            <a:off x="1522876" y="1905000"/>
            <a:ext cx="9612096" cy="4114800"/>
          </a:xfrm>
        </p:spPr>
        <p:txBody>
          <a:bodyPr/>
          <a:lstStyle/>
          <a:p>
            <a:pPr marL="0" indent="0">
              <a:buNone/>
            </a:pPr>
            <a:r>
              <a:rPr lang="en-US" altLang="ja-JP" dirty="0" smtClean="0"/>
              <a:t>FWT</a:t>
            </a:r>
            <a:r>
              <a:rPr lang="ja-JP" altLang="en-US" dirty="0" smtClean="0"/>
              <a:t>と</a:t>
            </a:r>
            <a:r>
              <a:rPr lang="ja-JP" altLang="en-US" dirty="0"/>
              <a:t>は</a:t>
            </a:r>
            <a:r>
              <a:rPr lang="en-US" altLang="ja-JP" dirty="0" smtClean="0"/>
              <a:t> </a:t>
            </a:r>
            <a:r>
              <a:rPr lang="en-US" altLang="ja-JP" dirty="0"/>
              <a:t>Family</a:t>
            </a:r>
            <a:r>
              <a:rPr lang="ja-JP" altLang="ja-JP" dirty="0"/>
              <a:t>　</a:t>
            </a:r>
            <a:r>
              <a:rPr lang="en-US" altLang="ja-JP" dirty="0"/>
              <a:t>and</a:t>
            </a:r>
            <a:r>
              <a:rPr lang="ja-JP" altLang="ja-JP" dirty="0"/>
              <a:t>　</a:t>
            </a:r>
            <a:r>
              <a:rPr lang="en-US" altLang="ja-JP" dirty="0"/>
              <a:t>Woman</a:t>
            </a:r>
            <a:r>
              <a:rPr lang="ja-JP" altLang="ja-JP" dirty="0"/>
              <a:t>　</a:t>
            </a:r>
            <a:r>
              <a:rPr lang="en-US" altLang="ja-JP" dirty="0"/>
              <a:t>action</a:t>
            </a:r>
            <a:r>
              <a:rPr lang="ja-JP" altLang="ja-JP" dirty="0"/>
              <a:t>　</a:t>
            </a:r>
            <a:r>
              <a:rPr lang="en-US" altLang="ja-JP" dirty="0" smtClean="0"/>
              <a:t>Team</a:t>
            </a:r>
            <a:r>
              <a:rPr lang="ja-JP" altLang="en-US" dirty="0" smtClean="0"/>
              <a:t>の略です。</a:t>
            </a:r>
          </a:p>
          <a:p>
            <a:pPr marL="0" indent="0">
              <a:buNone/>
            </a:pPr>
            <a:r>
              <a:rPr kumimoji="1" lang="ja-JP" altLang="en-US" dirty="0" smtClean="0"/>
              <a:t>なぜ</a:t>
            </a:r>
            <a:r>
              <a:rPr kumimoji="1" lang="ja-JP" altLang="en-US" u="sng" dirty="0" smtClean="0"/>
              <a:t>家族及</a:t>
            </a:r>
            <a:r>
              <a:rPr lang="ja-JP" altLang="en-US" u="sng" dirty="0" smtClean="0"/>
              <a:t>び女性会員</a:t>
            </a:r>
            <a:r>
              <a:rPr lang="ja-JP" altLang="en-US" dirty="0" smtClean="0"/>
              <a:t>に力を入れるのか、それは以下の理由からです。</a:t>
            </a:r>
          </a:p>
          <a:p>
            <a:pPr marL="0" indent="0">
              <a:buNone/>
            </a:pPr>
            <a:r>
              <a:rPr kumimoji="1" lang="ja-JP" altLang="en-US" dirty="0" smtClean="0">
                <a:solidFill>
                  <a:srgbClr val="C00000"/>
                </a:solidFill>
              </a:rPr>
              <a:t>・「より多い会員」＝「より多い奉仕活動の担い手</a:t>
            </a:r>
            <a:r>
              <a:rPr lang="ja-JP" altLang="en-US" dirty="0" smtClean="0">
                <a:solidFill>
                  <a:srgbClr val="C00000"/>
                </a:solidFill>
              </a:rPr>
              <a:t>」</a:t>
            </a:r>
          </a:p>
          <a:p>
            <a:pPr marL="0" indent="0">
              <a:buNone/>
            </a:pPr>
            <a:r>
              <a:rPr kumimoji="1" lang="ja-JP" altLang="en-US" dirty="0" smtClean="0">
                <a:solidFill>
                  <a:srgbClr val="C00000"/>
                </a:solidFill>
              </a:rPr>
              <a:t>・女性はボランティア精神旺盛。女性特有の思いやり</a:t>
            </a:r>
          </a:p>
          <a:p>
            <a:pPr marL="0" indent="0">
              <a:buNone/>
            </a:pPr>
            <a:r>
              <a:rPr lang="ja-JP" altLang="en-US" dirty="0" smtClean="0">
                <a:solidFill>
                  <a:srgbClr val="C00000"/>
                </a:solidFill>
              </a:rPr>
              <a:t>・子供や高齢者、社会的弱者など奉仕対象の</a:t>
            </a:r>
            <a:r>
              <a:rPr lang="ja-JP" altLang="en-US" dirty="0">
                <a:solidFill>
                  <a:srgbClr val="C00000"/>
                </a:solidFill>
              </a:rPr>
              <a:t>ニーズ</a:t>
            </a:r>
            <a:r>
              <a:rPr lang="ja-JP" altLang="en-US" dirty="0" smtClean="0">
                <a:solidFill>
                  <a:srgbClr val="C00000"/>
                </a:solidFill>
              </a:rPr>
              <a:t>を汲み取ることができる</a:t>
            </a:r>
          </a:p>
          <a:p>
            <a:pPr marL="0" indent="0">
              <a:buNone/>
            </a:pPr>
            <a:r>
              <a:rPr kumimoji="1" lang="ja-JP" altLang="en-US" dirty="0" smtClean="0">
                <a:solidFill>
                  <a:srgbClr val="C00000"/>
                </a:solidFill>
              </a:rPr>
              <a:t>・女性ならではの異なる視点、新しい視点</a:t>
            </a:r>
            <a:endParaRPr kumimoji="1" lang="ja-JP" dirty="0">
              <a:solidFill>
                <a:srgbClr val="C00000"/>
              </a:solidFill>
            </a:endParaRPr>
          </a:p>
        </p:txBody>
      </p:sp>
    </p:spTree>
    <p:extLst>
      <p:ext uri="{BB962C8B-B14F-4D97-AF65-F5344CB8AC3E}">
        <p14:creationId xmlns:p14="http://schemas.microsoft.com/office/powerpoint/2010/main" val="2723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4400" dirty="0" smtClean="0"/>
              <a:t>ＦＷＴの目的</a:t>
            </a:r>
            <a:endParaRPr kumimoji="1" lang="ja-JP" altLang="en-US" sz="4400" dirty="0"/>
          </a:p>
        </p:txBody>
      </p:sp>
      <p:sp>
        <p:nvSpPr>
          <p:cNvPr id="6" name="コンテンツ プレースホルダー 5"/>
          <p:cNvSpPr>
            <a:spLocks noGrp="1"/>
          </p:cNvSpPr>
          <p:nvPr>
            <p:ph idx="1"/>
          </p:nvPr>
        </p:nvSpPr>
        <p:spPr/>
        <p:txBody>
          <a:bodyPr>
            <a:normAutofit/>
          </a:bodyPr>
          <a:lstStyle/>
          <a:p>
            <a:r>
              <a:rPr kumimoji="1" lang="ja-JP" altLang="en-US" sz="3200" dirty="0" smtClean="0"/>
              <a:t>家族と女性会員の増強</a:t>
            </a:r>
          </a:p>
          <a:p>
            <a:r>
              <a:rPr lang="ja-JP" altLang="en-US" sz="3200" dirty="0" smtClean="0"/>
              <a:t>女性</a:t>
            </a:r>
            <a:r>
              <a:rPr lang="ja-JP" altLang="en-US" sz="3200" dirty="0"/>
              <a:t>リーダ</a:t>
            </a:r>
            <a:r>
              <a:rPr lang="ja-JP" altLang="en-US" sz="3200" dirty="0" smtClean="0"/>
              <a:t>ーの育成</a:t>
            </a:r>
          </a:p>
          <a:p>
            <a:r>
              <a:rPr lang="ja-JP" altLang="en-US" sz="3200" dirty="0" smtClean="0"/>
              <a:t>優れた奉仕活動の発掘と拡大</a:t>
            </a:r>
            <a:endParaRPr kumimoji="1" lang="ja-JP" altLang="en-US" sz="3200" dirty="0"/>
          </a:p>
        </p:txBody>
      </p:sp>
    </p:spTree>
    <p:extLst>
      <p:ext uri="{BB962C8B-B14F-4D97-AF65-F5344CB8AC3E}">
        <p14:creationId xmlns:p14="http://schemas.microsoft.com/office/powerpoint/2010/main" val="398192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3036" y="897632"/>
            <a:ext cx="5506516" cy="2027312"/>
          </a:xfrm>
        </p:spPr>
        <p:txBody>
          <a:bodyPr anchor="t">
            <a:noAutofit/>
          </a:bodyPr>
          <a:lstStyle/>
          <a:p>
            <a:r>
              <a:rPr lang="en-US" altLang="ja-JP" sz="4000" dirty="0" smtClean="0"/>
              <a:t>FWT</a:t>
            </a:r>
            <a:r>
              <a:rPr lang="ja-JP" altLang="en-US" sz="4000" dirty="0" smtClean="0"/>
              <a:t>は</a:t>
            </a:r>
            <a:r>
              <a:rPr lang="en-US" altLang="ja-JP" sz="4000" dirty="0" smtClean="0"/>
              <a:t>GAT</a:t>
            </a:r>
            <a:r>
              <a:rPr lang="ja-JP" altLang="en-US" sz="4000" dirty="0" smtClean="0"/>
              <a:t>の一員として</a:t>
            </a:r>
            <a:br>
              <a:rPr lang="ja-JP" altLang="en-US" sz="4000" dirty="0" smtClean="0"/>
            </a:br>
            <a:r>
              <a:rPr lang="ja-JP" altLang="en-US" sz="4000" dirty="0" smtClean="0"/>
              <a:t>他のチームと連携して</a:t>
            </a:r>
            <a:br>
              <a:rPr lang="ja-JP" altLang="en-US" sz="4000" dirty="0" smtClean="0"/>
            </a:br>
            <a:r>
              <a:rPr lang="ja-JP" altLang="en-US" sz="4000" dirty="0" smtClean="0"/>
              <a:t>活動します</a:t>
            </a:r>
            <a:r>
              <a:rPr lang="ja-JP" altLang="ja-JP" sz="4000" dirty="0"/>
              <a:t/>
            </a:r>
            <a:br>
              <a:rPr lang="ja-JP" altLang="ja-JP" sz="4000" dirty="0"/>
            </a:br>
            <a:endParaRPr kumimoji="1" lang="ja-JP" sz="4000" dirty="0"/>
          </a:p>
        </p:txBody>
      </p:sp>
      <p:graphicFrame>
        <p:nvGraphicFramePr>
          <p:cNvPr id="7" name="コンテンツ プレースホルダー 6"/>
          <p:cNvGraphicFramePr>
            <a:graphicFrameLocks noGrp="1"/>
          </p:cNvGraphicFramePr>
          <p:nvPr>
            <p:ph sz="half" idx="1"/>
            <p:extLst>
              <p:ext uri="{D42A27DB-BD31-4B8C-83A1-F6EECF244321}">
                <p14:modId xmlns:p14="http://schemas.microsoft.com/office/powerpoint/2010/main" val="4007010231"/>
              </p:ext>
            </p:extLst>
          </p:nvPr>
        </p:nvGraphicFramePr>
        <p:xfrm>
          <a:off x="5777448" y="1124744"/>
          <a:ext cx="57175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コンテンツ プレースホルダー 4"/>
          <p:cNvSpPr txBox="1">
            <a:spLocks/>
          </p:cNvSpPr>
          <p:nvPr/>
        </p:nvSpPr>
        <p:spPr>
          <a:xfrm>
            <a:off x="1341884" y="2924944"/>
            <a:ext cx="4435564" cy="195604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kumimoji="1" lang="ja-JP" sz="2400" kern="1200">
                <a:solidFill>
                  <a:schemeClr val="tx1"/>
                </a:solidFill>
                <a:latin typeface="Meiryo UI" pitchFamily="34" charset="-128"/>
                <a:ea typeface="Meiryo UI" pitchFamily="34" charset="-128"/>
                <a:cs typeface="Meiryo UI" pitchFamily="34" charset="-128"/>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kumimoji="1" lang="ja-JP" sz="1800" kern="1200">
                <a:solidFill>
                  <a:schemeClr val="tx1"/>
                </a:solidFill>
                <a:latin typeface="Meiryo UI" pitchFamily="34" charset="-128"/>
                <a:ea typeface="Meiryo UI" pitchFamily="34" charset="-128"/>
                <a:cs typeface="Meiryo UI" pitchFamily="34" charset="-128"/>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eiryo UI" pitchFamily="34" charset="-128"/>
                <a:ea typeface="Meiryo UI" pitchFamily="34" charset="-128"/>
                <a:cs typeface="Meiryo UI" pitchFamily="34" charset="-128"/>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lang="ja-JP"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kumimoji="1" lang="ja-JP" sz="1600" kern="1200">
                <a:solidFill>
                  <a:schemeClr val="tx1"/>
                </a:solidFill>
                <a:latin typeface="+mn-lt"/>
                <a:ea typeface="+mn-ea"/>
                <a:cs typeface="+mn-cs"/>
              </a:defRPr>
            </a:lvl9pPr>
          </a:lstStyle>
          <a:p>
            <a:r>
              <a:rPr lang="ja-JP" altLang="en-US" dirty="0" smtClean="0"/>
              <a:t>会員増強において</a:t>
            </a:r>
            <a:r>
              <a:rPr lang="en-US" altLang="ja-JP" dirty="0" smtClean="0"/>
              <a:t>GMT</a:t>
            </a:r>
            <a:r>
              <a:rPr lang="ja-JP" altLang="en-US" dirty="0" smtClean="0"/>
              <a:t>と連携</a:t>
            </a:r>
          </a:p>
          <a:p>
            <a:r>
              <a:rPr lang="ja-JP" altLang="en-US" dirty="0" smtClean="0"/>
              <a:t>リーダー育成において</a:t>
            </a:r>
            <a:r>
              <a:rPr lang="en-US" altLang="ja-JP" dirty="0" smtClean="0"/>
              <a:t>GLT</a:t>
            </a:r>
            <a:r>
              <a:rPr lang="ja-JP" altLang="en-US" dirty="0" smtClean="0"/>
              <a:t>と連携</a:t>
            </a:r>
          </a:p>
          <a:p>
            <a:r>
              <a:rPr lang="ja-JP" altLang="en-US" dirty="0"/>
              <a:t>奉仕において</a:t>
            </a:r>
            <a:r>
              <a:rPr lang="en-US" altLang="ja-JP" dirty="0"/>
              <a:t>GST</a:t>
            </a:r>
            <a:r>
              <a:rPr lang="ja-JP" altLang="en-US" dirty="0"/>
              <a:t>と連携</a:t>
            </a:r>
          </a:p>
          <a:p>
            <a:pPr marL="0" indent="0">
              <a:buNone/>
            </a:pPr>
            <a:endParaRPr lang="ja-JP" altLang="en-US" dirty="0"/>
          </a:p>
        </p:txBody>
      </p:sp>
    </p:spTree>
    <p:extLst>
      <p:ext uri="{BB962C8B-B14F-4D97-AF65-F5344CB8AC3E}">
        <p14:creationId xmlns:p14="http://schemas.microsoft.com/office/powerpoint/2010/main" val="40738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duotone>
              <a:prstClr val="black"/>
              <a:srgbClr val="D9C3A5">
                <a:tint val="50000"/>
                <a:satMod val="180000"/>
              </a:srgbClr>
            </a:duotone>
          </a:blip>
          <a:stretch>
            <a:fillRect/>
          </a:stretch>
        </p:blipFill>
        <p:spPr>
          <a:xfrm>
            <a:off x="1262312" y="298972"/>
            <a:ext cx="8936556" cy="5593251"/>
          </a:xfrm>
          <a:prstGeom prst="rect">
            <a:avLst/>
          </a:prstGeom>
        </p:spPr>
      </p:pic>
    </p:spTree>
    <p:extLst>
      <p:ext uri="{BB962C8B-B14F-4D97-AF65-F5344CB8AC3E}">
        <p14:creationId xmlns:p14="http://schemas.microsoft.com/office/powerpoint/2010/main" val="379947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536568" y="692696"/>
            <a:ext cx="9143538" cy="1222648"/>
          </a:xfrm>
        </p:spPr>
        <p:txBody>
          <a:bodyPr anchor="ctr">
            <a:normAutofit fontScale="90000"/>
          </a:bodyPr>
          <a:lstStyle/>
          <a:p>
            <a:pPr algn="ctr"/>
            <a:r>
              <a:rPr lang="ja-JP" altLang="ja-JP" sz="4000" dirty="0"/>
              <a:t>重点施策</a:t>
            </a:r>
            <a:r>
              <a:rPr lang="en-US" altLang="ja-JP" sz="4000" dirty="0"/>
              <a:t>FWT</a:t>
            </a:r>
            <a:r>
              <a:rPr lang="ja-JP" altLang="ja-JP" sz="4000" dirty="0"/>
              <a:t>の</a:t>
            </a:r>
            <a:r>
              <a:rPr lang="ja-JP" altLang="ja-JP" sz="4000" dirty="0" smtClean="0"/>
              <a:t>展開</a:t>
            </a:r>
            <a:r>
              <a:rPr lang="ja-JP" altLang="en-US" sz="4000" dirty="0" smtClean="0"/>
              <a:t>　</a:t>
            </a:r>
            <a:r>
              <a:rPr lang="en-US" altLang="ja-JP" sz="4000" b="1" dirty="0" smtClean="0"/>
              <a:t>!!</a:t>
            </a:r>
            <a:r>
              <a:rPr lang="ja-JP" altLang="ja-JP" sz="4000" b="1" dirty="0"/>
              <a:t>　４ つ の 目 標　</a:t>
            </a:r>
            <a:r>
              <a:rPr lang="en-US" altLang="ja-JP" sz="4000" b="1" dirty="0"/>
              <a:t>!!</a:t>
            </a:r>
            <a:r>
              <a:rPr lang="ja-JP" altLang="ja-JP" sz="4000" dirty="0"/>
              <a:t/>
            </a:r>
            <a:br>
              <a:rPr lang="ja-JP" altLang="ja-JP" sz="4000" dirty="0"/>
            </a:br>
            <a:r>
              <a:rPr lang="ja-JP" altLang="en-US" sz="1800" dirty="0"/>
              <a:t>・・・・・</a:t>
            </a:r>
            <a:r>
              <a:rPr lang="ja-JP" altLang="en-US" sz="1800" dirty="0" smtClean="0"/>
              <a:t>・</a:t>
            </a:r>
            <a:r>
              <a:rPr lang="en-US" altLang="ja-JP" sz="1800" dirty="0"/>
              <a:t> 2016</a:t>
            </a:r>
            <a:r>
              <a:rPr lang="ja-JP" altLang="ja-JP" sz="1800" dirty="0"/>
              <a:t>年</a:t>
            </a:r>
            <a:r>
              <a:rPr lang="en-US" altLang="ja-JP" sz="1800" dirty="0"/>
              <a:t>7</a:t>
            </a:r>
            <a:r>
              <a:rPr lang="ja-JP" altLang="ja-JP" sz="1800" dirty="0"/>
              <a:t>月</a:t>
            </a:r>
            <a:r>
              <a:rPr lang="en-US" altLang="ja-JP" sz="1800" dirty="0"/>
              <a:t>12</a:t>
            </a:r>
            <a:r>
              <a:rPr lang="ja-JP" altLang="ja-JP" sz="1800" dirty="0"/>
              <a:t>日発</a:t>
            </a:r>
            <a:r>
              <a:rPr lang="en-US" altLang="ja-JP" sz="1800" dirty="0" smtClean="0"/>
              <a:t>FWT</a:t>
            </a:r>
            <a:r>
              <a:rPr lang="ja-JP" altLang="ja-JP" sz="1800" dirty="0"/>
              <a:t>第５会則地区副ﾘｰﾀﾞｰ</a:t>
            </a:r>
            <a:r>
              <a:rPr lang="en-US" altLang="ja-JP" sz="1800" dirty="0"/>
              <a:t>L</a:t>
            </a:r>
            <a:r>
              <a:rPr lang="ja-JP" altLang="ja-JP" sz="1800" dirty="0" smtClean="0"/>
              <a:t>長澤千鶴子</a:t>
            </a:r>
            <a:r>
              <a:rPr lang="ja-JP" altLang="en-US" sz="1800" dirty="0" smtClean="0"/>
              <a:t>文書</a:t>
            </a:r>
            <a:r>
              <a:rPr lang="ja-JP" altLang="ja-JP" sz="1800" dirty="0" smtClean="0"/>
              <a:t>・</a:t>
            </a:r>
            <a:r>
              <a:rPr lang="ja-JP" altLang="ja-JP" sz="1800" dirty="0"/>
              <a:t>・・・</a:t>
            </a:r>
            <a:r>
              <a:rPr lang="ja-JP" altLang="en-US" sz="1800" dirty="0"/>
              <a:t>・</a:t>
            </a:r>
            <a:r>
              <a:rPr lang="ja-JP" altLang="en-US" sz="1800" dirty="0" smtClean="0"/>
              <a:t>・</a:t>
            </a:r>
            <a:endParaRPr kumimoji="1" lang="ja-JP" altLang="en-US" sz="2800" dirty="0"/>
          </a:p>
        </p:txBody>
      </p:sp>
      <p:sp>
        <p:nvSpPr>
          <p:cNvPr id="5" name="コンテンツ プレースホルダー 4"/>
          <p:cNvSpPr>
            <a:spLocks noGrp="1"/>
          </p:cNvSpPr>
          <p:nvPr>
            <p:ph idx="1"/>
          </p:nvPr>
        </p:nvSpPr>
        <p:spPr>
          <a:xfrm>
            <a:off x="1522876" y="1916832"/>
            <a:ext cx="9143538" cy="4102968"/>
          </a:xfrm>
        </p:spPr>
        <p:txBody>
          <a:bodyPr>
            <a:normAutofit lnSpcReduction="10000"/>
          </a:bodyPr>
          <a:lstStyle/>
          <a:p>
            <a:pPr marL="0" indent="0" algn="ctr">
              <a:buNone/>
            </a:pPr>
            <a:r>
              <a:rPr lang="ja-JP" altLang="ja-JP" sz="2600" dirty="0" smtClean="0">
                <a:latin typeface="HGS創英角ﾎﾟｯﾌﾟ体" panose="040B0A00000000000000" pitchFamily="50" charset="-128"/>
                <a:ea typeface="HGS創英角ﾎﾟｯﾌﾟ体" panose="040B0A00000000000000" pitchFamily="50" charset="-128"/>
              </a:rPr>
              <a:t>優れた</a:t>
            </a:r>
            <a:r>
              <a:rPr lang="ja-JP" altLang="ja-JP" sz="2600" dirty="0">
                <a:latin typeface="HGS創英角ﾎﾟｯﾌﾟ体" panose="040B0A00000000000000" pitchFamily="50" charset="-128"/>
                <a:ea typeface="HGS創英角ﾎﾟｯﾌﾟ体" panose="040B0A00000000000000" pitchFamily="50" charset="-128"/>
              </a:rPr>
              <a:t>奉仕を通して行う会員</a:t>
            </a:r>
            <a:r>
              <a:rPr lang="ja-JP" altLang="ja-JP" sz="2600" dirty="0" smtClean="0">
                <a:latin typeface="HGS創英角ﾎﾟｯﾌﾟ体" panose="040B0A00000000000000" pitchFamily="50" charset="-128"/>
                <a:ea typeface="HGS創英角ﾎﾟｯﾌﾟ体" panose="040B0A00000000000000" pitchFamily="50" charset="-128"/>
              </a:rPr>
              <a:t>増強</a:t>
            </a:r>
            <a:endParaRPr lang="ja-JP" altLang="en-US" sz="2600" dirty="0" smtClean="0">
              <a:latin typeface="HGS創英角ﾎﾟｯﾌﾟ体" panose="040B0A00000000000000" pitchFamily="50" charset="-128"/>
              <a:ea typeface="HGS創英角ﾎﾟｯﾌﾟ体" panose="040B0A00000000000000" pitchFamily="50" charset="-128"/>
            </a:endParaRPr>
          </a:p>
          <a:p>
            <a:pPr marL="0" indent="0" algn="ctr">
              <a:buNone/>
            </a:pPr>
            <a:r>
              <a:rPr lang="ja-JP" altLang="ja-JP" sz="2100" dirty="0" smtClean="0"/>
              <a:t>（</a:t>
            </a:r>
            <a:r>
              <a:rPr lang="ja-JP" altLang="ja-JP" sz="2100" dirty="0"/>
              <a:t>奉仕活動参加促進）</a:t>
            </a:r>
          </a:p>
          <a:p>
            <a:pPr marL="0" indent="0" algn="ctr">
              <a:buNone/>
            </a:pPr>
            <a:r>
              <a:rPr lang="ja-JP" altLang="ja-JP" sz="2600" dirty="0">
                <a:latin typeface="HGS創英角ﾎﾟｯﾌﾟ体" panose="040B0A00000000000000" pitchFamily="50" charset="-128"/>
                <a:ea typeface="HGS創英角ﾎﾟｯﾌﾟ体" panose="040B0A00000000000000" pitchFamily="50" charset="-128"/>
              </a:rPr>
              <a:t>家族と共に奉仕の</a:t>
            </a:r>
            <a:r>
              <a:rPr lang="ja-JP" altLang="ja-JP" sz="2600" dirty="0" smtClean="0">
                <a:latin typeface="HGS創英角ﾎﾟｯﾌﾟ体" panose="040B0A00000000000000" pitchFamily="50" charset="-128"/>
                <a:ea typeface="HGS創英角ﾎﾟｯﾌﾟ体" panose="040B0A00000000000000" pitchFamily="50" charset="-128"/>
              </a:rPr>
              <a:t>拡大</a:t>
            </a:r>
            <a:endParaRPr lang="ja-JP" altLang="en-US" sz="2600" dirty="0" smtClean="0">
              <a:latin typeface="HGS創英角ﾎﾟｯﾌﾟ体" panose="040B0A00000000000000" pitchFamily="50" charset="-128"/>
              <a:ea typeface="HGS創英角ﾎﾟｯﾌﾟ体" panose="040B0A00000000000000" pitchFamily="50" charset="-128"/>
            </a:endParaRPr>
          </a:p>
          <a:p>
            <a:pPr marL="0" indent="0" algn="ctr">
              <a:buNone/>
            </a:pPr>
            <a:r>
              <a:rPr lang="ja-JP" altLang="ja-JP" sz="2100" dirty="0" smtClean="0"/>
              <a:t>（</a:t>
            </a:r>
            <a:r>
              <a:rPr lang="ja-JP" altLang="ja-JP" sz="2100" dirty="0"/>
              <a:t>家族会員の増強</a:t>
            </a:r>
            <a:r>
              <a:rPr lang="ja-JP" altLang="ja-JP" sz="2100" dirty="0" smtClean="0"/>
              <a:t>）</a:t>
            </a:r>
            <a:endParaRPr lang="ja-JP" altLang="en-US" sz="2100" dirty="0" smtClean="0"/>
          </a:p>
          <a:p>
            <a:pPr marL="0" indent="0" algn="ctr">
              <a:buNone/>
            </a:pPr>
            <a:r>
              <a:rPr lang="ja-JP" altLang="ja-JP" sz="2600" dirty="0" smtClean="0">
                <a:latin typeface="HGS創英角ﾎﾟｯﾌﾟ体" panose="040B0A00000000000000" pitchFamily="50" charset="-128"/>
                <a:ea typeface="HGS創英角ﾎﾟｯﾌﾟ体" panose="040B0A00000000000000" pitchFamily="50" charset="-128"/>
              </a:rPr>
              <a:t>４人</a:t>
            </a:r>
            <a:r>
              <a:rPr lang="ja-JP" altLang="ja-JP" sz="2600" dirty="0">
                <a:latin typeface="HGS創英角ﾎﾟｯﾌﾟ体" panose="040B0A00000000000000" pitchFamily="50" charset="-128"/>
                <a:ea typeface="HGS創英角ﾎﾟｯﾌﾟ体" panose="040B0A00000000000000" pitchFamily="50" charset="-128"/>
              </a:rPr>
              <a:t>に１人は女性</a:t>
            </a:r>
            <a:r>
              <a:rPr lang="ja-JP" altLang="ja-JP" sz="2600" dirty="0" smtClean="0">
                <a:latin typeface="HGS創英角ﾎﾟｯﾌﾟ体" panose="040B0A00000000000000" pitchFamily="50" charset="-128"/>
                <a:ea typeface="HGS創英角ﾎﾟｯﾌﾟ体" panose="040B0A00000000000000" pitchFamily="50" charset="-128"/>
              </a:rPr>
              <a:t>会員</a:t>
            </a:r>
            <a:r>
              <a:rPr lang="ja-JP" altLang="en-US" sz="2600" dirty="0" smtClean="0">
                <a:latin typeface="HGS創英角ﾎﾟｯﾌﾟ体" panose="040B0A00000000000000" pitchFamily="50" charset="-128"/>
                <a:ea typeface="HGS創英角ﾎﾟｯﾌﾟ体" panose="040B0A00000000000000" pitchFamily="50" charset="-128"/>
              </a:rPr>
              <a:t>／</a:t>
            </a:r>
            <a:r>
              <a:rPr lang="ja-JP" altLang="ja-JP" sz="2600" dirty="0" smtClean="0">
                <a:latin typeface="HGS創英角ﾎﾟｯﾌﾟ体" panose="040B0A00000000000000" pitchFamily="50" charset="-128"/>
                <a:ea typeface="HGS創英角ﾎﾟｯﾌﾟ体" panose="040B0A00000000000000" pitchFamily="50" charset="-128"/>
              </a:rPr>
              <a:t>４年</a:t>
            </a:r>
            <a:r>
              <a:rPr lang="ja-JP" altLang="ja-JP" sz="2600" dirty="0">
                <a:latin typeface="HGS創英角ﾎﾟｯﾌﾟ体" panose="040B0A00000000000000" pitchFamily="50" charset="-128"/>
                <a:ea typeface="HGS創英角ﾎﾟｯﾌﾟ体" panose="040B0A00000000000000" pitchFamily="50" charset="-128"/>
              </a:rPr>
              <a:t>に一度</a:t>
            </a:r>
            <a:r>
              <a:rPr lang="ja-JP" altLang="ja-JP" sz="2600" dirty="0" smtClean="0">
                <a:latin typeface="HGS創英角ﾎﾟｯﾌﾟ体" panose="040B0A00000000000000" pitchFamily="50" charset="-128"/>
                <a:ea typeface="HGS創英角ﾎﾟｯﾌﾟ体" panose="040B0A00000000000000" pitchFamily="50" charset="-128"/>
              </a:rPr>
              <a:t>は女性</a:t>
            </a:r>
            <a:r>
              <a:rPr lang="ja-JP" altLang="ja-JP" sz="2600" dirty="0">
                <a:latin typeface="HGS創英角ﾎﾟｯﾌﾟ体" panose="040B0A00000000000000" pitchFamily="50" charset="-128"/>
                <a:ea typeface="HGS創英角ﾎﾟｯﾌﾟ体" panose="040B0A00000000000000" pitchFamily="50" charset="-128"/>
              </a:rPr>
              <a:t>ガバナー誕生</a:t>
            </a:r>
          </a:p>
          <a:p>
            <a:pPr marL="0" indent="0" algn="ctr">
              <a:buNone/>
            </a:pPr>
            <a:r>
              <a:rPr lang="ja-JP" altLang="ja-JP" sz="2100" dirty="0"/>
              <a:t>（女性会員の確立、女性ﾘｰﾀﾞｰの育成）</a:t>
            </a:r>
          </a:p>
          <a:p>
            <a:pPr marL="0" indent="0" algn="ctr">
              <a:buNone/>
            </a:pPr>
            <a:r>
              <a:rPr lang="ja-JP" altLang="ja-JP" sz="2600" dirty="0">
                <a:latin typeface="HGS創英角ﾎﾟｯﾌﾟ体" panose="040B0A00000000000000" pitchFamily="50" charset="-128"/>
                <a:ea typeface="HGS創英角ﾎﾟｯﾌﾟ体" panose="040B0A00000000000000" pitchFamily="50" charset="-128"/>
              </a:rPr>
              <a:t>支部ｸﾗﾌﾞ結成目標　ｸﾗﾌﾞが１つの支部作り</a:t>
            </a:r>
          </a:p>
          <a:p>
            <a:pPr marL="0" indent="0" algn="ctr">
              <a:buNone/>
            </a:pPr>
            <a:r>
              <a:rPr lang="ja-JP" altLang="ja-JP" sz="2100" dirty="0"/>
              <a:t>（会　員　維　持）</a:t>
            </a:r>
          </a:p>
          <a:p>
            <a:endParaRPr kumimoji="1" lang="ja-JP" altLang="en-US" dirty="0"/>
          </a:p>
        </p:txBody>
      </p:sp>
    </p:spTree>
    <p:extLst>
      <p:ext uri="{BB962C8B-B14F-4D97-AF65-F5344CB8AC3E}">
        <p14:creationId xmlns:p14="http://schemas.microsoft.com/office/powerpoint/2010/main" val="37810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Border_16x9">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StripedBorder_16x9">
      <a:majorFont>
        <a:latin typeface="Euphemia"/>
        <a:ea typeface=""/>
        <a:cs typeface=""/>
      </a:majorFont>
      <a:minorFont>
        <a:latin typeface="Euphemi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StripedBorder_16x9">
      <a:majorFont>
        <a:latin typeface="Euphemia"/>
        <a:ea typeface=""/>
        <a:cs typeface=""/>
      </a:majorFont>
      <a:minorFont>
        <a:latin typeface="Euphemi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StripedBorder_16x9">
      <a:majorFont>
        <a:latin typeface="Euphemia"/>
        <a:ea typeface=""/>
        <a:cs typeface=""/>
      </a:majorFont>
      <a:minorFont>
        <a:latin typeface="Euphemi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D85E5DE-FD81-49B5-BF4A-9F6573D6D7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1502</Words>
  <Application>Microsoft Office PowerPoint</Application>
  <PresentationFormat>ユーザー設定</PresentationFormat>
  <Paragraphs>225</Paragraphs>
  <Slides>31</Slides>
  <Notes>0</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StripedBorder_16x9</vt:lpstr>
      <vt:lpstr>ライオンズクラブ国際協会336複合地区主催　　　　　　　　　　　　　　　　 　　　　　　　　　　ガバナー協議会議長L大谷　博 ＦＷＴフォーラム講演 </vt:lpstr>
      <vt:lpstr>GATの構造 </vt:lpstr>
      <vt:lpstr>グローバル・アクション・チームとは ～世界中のあらゆるニーズが、ライオンやレオの奉仕を受けられる日を夢見て～</vt:lpstr>
      <vt:lpstr>グローバル・アクション・チームとは ～クラブに活気をもたらし、次のレベルに進めるよう支援します～ </vt:lpstr>
      <vt:lpstr>FWTがなぜ必要なの？</vt:lpstr>
      <vt:lpstr>ＦＷＴの目的</vt:lpstr>
      <vt:lpstr>FWTはGATの一員として 他のチームと連携して 活動します </vt:lpstr>
      <vt:lpstr>PowerPoint プレゼンテーション</vt:lpstr>
      <vt:lpstr>重点施策FWTの展開　!!　４ つ の 目 標　!! ・・・・・・ 2016年7月12日発FWT第５会則地区副ﾘｰﾀﾞｰL長澤千鶴子文書・・・・・・</vt:lpstr>
      <vt:lpstr>女性のクラブ支部作り(＊) リジョンまたはゾーンで一つ ～GST、ＧＭＴ、ＧＬＴと連携し親クラブを訪問しよう～  (＊)もちろんクラブ支部に男性の参加もOKです</vt:lpstr>
      <vt:lpstr>クラブ支部とは</vt:lpstr>
      <vt:lpstr>クラブ支部のメリット</vt:lpstr>
      <vt:lpstr>クラブ支部成功例①</vt:lpstr>
      <vt:lpstr>クラブ支部成功例①</vt:lpstr>
      <vt:lpstr>クラブ支部成功例②</vt:lpstr>
      <vt:lpstr>クラブ支部成功例②</vt:lpstr>
      <vt:lpstr>クラブ支部の成功例③</vt:lpstr>
      <vt:lpstr>クラブ支部の成功例③</vt:lpstr>
      <vt:lpstr>クラブ支部成功例④</vt:lpstr>
      <vt:lpstr>クラブ支部成功例④</vt:lpstr>
      <vt:lpstr>クラブ支部成功例「子ども食堂」</vt:lpstr>
      <vt:lpstr>クラブ支部成功例「子ども食堂」</vt:lpstr>
      <vt:lpstr>【クラブ支部で】会員増強のターゲットはここ</vt:lpstr>
      <vt:lpstr>【クラブ支部で】リーダー育成の近道</vt:lpstr>
      <vt:lpstr>【クラブ支部で】優れた奉仕活動</vt:lpstr>
      <vt:lpstr>永続的な クラブ作りの 循環イメージ</vt:lpstr>
      <vt:lpstr>女性ならではの奉仕活動の推進</vt:lpstr>
      <vt:lpstr>【FWTから提案】奉仕でつながるクラブ作りの一例</vt:lpstr>
      <vt:lpstr>【FWTから提案】奉仕でつながるクラブ作りの一例</vt:lpstr>
      <vt:lpstr>【FWTから提案】奉仕でつながるクラブ作りの一例</vt:lpstr>
      <vt:lpstr>【再度確認】FWTがなぜ必要なの？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2017-09-05T04:12:06Z</dcterms:created>
  <dcterms:modified xsi:type="dcterms:W3CDTF">2017-10-10T03:56:56Z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TC028010989991</vt:lpwstr>
  </property>
</Properties>
</file>